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1" r:id="rId4"/>
  </p:sldMasterIdLst>
  <p:notesMasterIdLst>
    <p:notesMasterId r:id="rId57"/>
  </p:notesMasterIdLst>
  <p:handoutMasterIdLst>
    <p:handoutMasterId r:id="rId58"/>
  </p:handoutMasterIdLst>
  <p:sldIdLst>
    <p:sldId id="275" r:id="rId5"/>
    <p:sldId id="527" r:id="rId6"/>
    <p:sldId id="572" r:id="rId7"/>
    <p:sldId id="573" r:id="rId8"/>
    <p:sldId id="574" r:id="rId9"/>
    <p:sldId id="562" r:id="rId10"/>
    <p:sldId id="568" r:id="rId11"/>
    <p:sldId id="565" r:id="rId12"/>
    <p:sldId id="575" r:id="rId13"/>
    <p:sldId id="528" r:id="rId14"/>
    <p:sldId id="529" r:id="rId15"/>
    <p:sldId id="530" r:id="rId16"/>
    <p:sldId id="531" r:id="rId17"/>
    <p:sldId id="532" r:id="rId18"/>
    <p:sldId id="533" r:id="rId19"/>
    <p:sldId id="534" r:id="rId20"/>
    <p:sldId id="563" r:id="rId21"/>
    <p:sldId id="566" r:id="rId22"/>
    <p:sldId id="564" r:id="rId23"/>
    <p:sldId id="570" r:id="rId24"/>
    <p:sldId id="569" r:id="rId25"/>
    <p:sldId id="535" r:id="rId26"/>
    <p:sldId id="536" r:id="rId27"/>
    <p:sldId id="537" r:id="rId28"/>
    <p:sldId id="538" r:id="rId29"/>
    <p:sldId id="539" r:id="rId30"/>
    <p:sldId id="540" r:id="rId31"/>
    <p:sldId id="541" r:id="rId32"/>
    <p:sldId id="542" r:id="rId33"/>
    <p:sldId id="544" r:id="rId34"/>
    <p:sldId id="543" r:id="rId35"/>
    <p:sldId id="547" r:id="rId36"/>
    <p:sldId id="548" r:id="rId37"/>
    <p:sldId id="549" r:id="rId38"/>
    <p:sldId id="550" r:id="rId39"/>
    <p:sldId id="577" r:id="rId40"/>
    <p:sldId id="576" r:id="rId41"/>
    <p:sldId id="551" r:id="rId42"/>
    <p:sldId id="552" r:id="rId43"/>
    <p:sldId id="553" r:id="rId44"/>
    <p:sldId id="554" r:id="rId45"/>
    <p:sldId id="561" r:id="rId46"/>
    <p:sldId id="555" r:id="rId47"/>
    <p:sldId id="556" r:id="rId48"/>
    <p:sldId id="571" r:id="rId49"/>
    <p:sldId id="558" r:id="rId50"/>
    <p:sldId id="557" r:id="rId51"/>
    <p:sldId id="525" r:id="rId52"/>
    <p:sldId id="545" r:id="rId53"/>
    <p:sldId id="546" r:id="rId54"/>
    <p:sldId id="559" r:id="rId55"/>
    <p:sldId id="560" r:id="rId56"/>
  </p:sldIdLst>
  <p:sldSz cx="9144000" cy="6858000" type="screen4x3"/>
  <p:notesSz cx="9239250" cy="6953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3">
          <p15:clr>
            <a:srgbClr val="A4A3A4"/>
          </p15:clr>
        </p15:guide>
        <p15:guide id="2" orient="horz" pos="2333">
          <p15:clr>
            <a:srgbClr val="A4A3A4"/>
          </p15:clr>
        </p15:guide>
        <p15:guide id="3" orient="horz" pos="2534">
          <p15:clr>
            <a:srgbClr val="A4A3A4"/>
          </p15:clr>
        </p15:guide>
        <p15:guide id="4" orient="horz" pos="2794">
          <p15:clr>
            <a:srgbClr val="A4A3A4"/>
          </p15:clr>
        </p15:guide>
        <p15:guide id="5" orient="horz" pos="3427">
          <p15:clr>
            <a:srgbClr val="A4A3A4"/>
          </p15:clr>
        </p15:guide>
        <p15:guide id="6" orient="horz" pos="901">
          <p15:clr>
            <a:srgbClr val="A4A3A4"/>
          </p15:clr>
        </p15:guide>
        <p15:guide id="7" orient="horz" pos="4090">
          <p15:clr>
            <a:srgbClr val="A4A3A4"/>
          </p15:clr>
        </p15:guide>
        <p15:guide id="8" orient="horz" pos="1498">
          <p15:clr>
            <a:srgbClr val="A4A3A4"/>
          </p15:clr>
        </p15:guide>
        <p15:guide id="9" orient="horz" pos="1123">
          <p15:clr>
            <a:srgbClr val="A4A3A4"/>
          </p15:clr>
        </p15:guide>
        <p15:guide id="10" orient="horz" pos="864">
          <p15:clr>
            <a:srgbClr val="A4A3A4"/>
          </p15:clr>
        </p15:guide>
        <p15:guide id="11" orient="horz" pos="4042">
          <p15:clr>
            <a:srgbClr val="A4A3A4"/>
          </p15:clr>
        </p15:guide>
        <p15:guide id="12" pos="288">
          <p15:clr>
            <a:srgbClr val="A4A3A4"/>
          </p15:clr>
        </p15:guide>
        <p15:guide id="13" pos="5472">
          <p15:clr>
            <a:srgbClr val="A4A3A4"/>
          </p15:clr>
        </p15:guide>
        <p15:guide id="14" pos="2765">
          <p15:clr>
            <a:srgbClr val="A4A3A4"/>
          </p15:clr>
        </p15:guide>
        <p15:guide id="15" pos="2995">
          <p15:clr>
            <a:srgbClr val="A4A3A4"/>
          </p15:clr>
        </p15:guide>
        <p15:guide id="16" pos="1901">
          <p15:clr>
            <a:srgbClr val="A4A3A4"/>
          </p15:clr>
        </p15:guide>
        <p15:guide id="17" pos="2074">
          <p15:clr>
            <a:srgbClr val="A4A3A4"/>
          </p15:clr>
        </p15:guide>
        <p15:guide id="18" pos="3686">
          <p15:clr>
            <a:srgbClr val="A4A3A4"/>
          </p15:clr>
        </p15:guide>
        <p15:guide id="19" pos="3859">
          <p15:clr>
            <a:srgbClr val="A4A3A4"/>
          </p15:clr>
        </p15:guide>
        <p15:guide id="20" pos="1642">
          <p15:clr>
            <a:srgbClr val="A4A3A4"/>
          </p15:clr>
        </p15:guide>
        <p15:guide id="21" pos="4340">
          <p15:clr>
            <a:srgbClr val="A4A3A4"/>
          </p15:clr>
        </p15:guide>
        <p15:guide id="22" pos="4118">
          <p15:clr>
            <a:srgbClr val="A4A3A4"/>
          </p15:clr>
        </p15:guide>
        <p15:guide id="23" pos="1411">
          <p15:clr>
            <a:srgbClr val="A4A3A4"/>
          </p15:clr>
        </p15:guide>
      </p15:sldGuideLst>
    </p:ext>
    <p:ext uri="{2D200454-40CA-4A62-9FC3-DE9A4176ACB9}">
      <p15:notesGuideLst xmlns:p15="http://schemas.microsoft.com/office/powerpoint/2012/main">
        <p15:guide id="1" orient="horz" pos="2190" userDrawn="1">
          <p15:clr>
            <a:srgbClr val="A4A3A4"/>
          </p15:clr>
        </p15:guide>
        <p15:guide id="2" pos="291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41738"/>
    <a:srgbClr val="A9A9A9"/>
    <a:srgbClr val="DEE1E6"/>
    <a:srgbClr val="B0B0B0"/>
    <a:srgbClr val="999999"/>
    <a:srgbClr val="8C8C8C"/>
    <a:srgbClr val="DECF9A"/>
    <a:srgbClr val="EA8D54"/>
    <a:srgbClr val="35AD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6719FE-7D3F-48C5-806B-1D009DA3A5D1}">
  <a:tblStyle styleId="{AD6719FE-7D3F-48C5-806B-1D009DA3A5D1}" styleName="Firmwide Custom">
    <a:wholeTbl>
      <a:tcTxStyle>
        <a:fontRef idx="minor">
          <a:prstClr val="black"/>
        </a:fontRef>
        <a:schemeClr val="dk1"/>
      </a:tcTxStyle>
      <a:tcStyle>
        <a:tcBdr>
          <a:left>
            <a:ln>
              <a:noFill/>
            </a:ln>
          </a:left>
          <a:right>
            <a:ln>
              <a:noFill/>
            </a:ln>
          </a:right>
          <a:top>
            <a:ln>
              <a:noFill/>
            </a:ln>
          </a:top>
          <a:bottom>
            <a:ln w="6350" cmpd="sng">
              <a:solidFill>
                <a:schemeClr val="lt2"/>
              </a:solidFill>
            </a:ln>
          </a:bottom>
          <a:insideH>
            <a:ln w="6350" cmpd="sng">
              <a:solidFill>
                <a:schemeClr val="lt2"/>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tcStyle>
    </a:band2V>
    <a:lastCol>
      <a:tcTxStyle b="on">
        <a:fontRef idx="minor">
          <a:prstClr val="black"/>
        </a:fontRef>
        <a:schemeClr val="dk1"/>
      </a:tcTxStyle>
      <a:tcStyle>
        <a:tcBdr/>
        <a:fill>
          <a:noFill/>
        </a:fill>
      </a:tcStyle>
    </a:lastCol>
    <a:firstCol>
      <a:tcTxStyle b="on">
        <a:fontRef idx="minor">
          <a:prstClr val="black"/>
        </a:fontRef>
        <a:schemeClr val="accent2"/>
      </a:tcTxStyle>
      <a:tcStyle>
        <a:tcBdr/>
        <a:fill>
          <a:noFill/>
        </a:fill>
      </a:tcStyle>
    </a:firstCol>
    <a:lastRow>
      <a:tcTxStyle b="on">
        <a:fontRef idx="minor">
          <a:prstClr val="black"/>
        </a:fontRef>
        <a:schemeClr val="dk1"/>
      </a:tcTxStyle>
      <a:tcStyle>
        <a:tcBdr>
          <a:top>
            <a:ln w="6350" cmpd="sng">
              <a:solidFill>
                <a:schemeClr val="lt2"/>
              </a:solidFill>
            </a:ln>
          </a:top>
        </a:tcBdr>
        <a:fill>
          <a:noFill/>
        </a:fill>
      </a:tcStyle>
    </a:lastRow>
    <a:firstRow>
      <a:tcTxStyle b="on">
        <a:fontRef idx="minor">
          <a:prstClr val="black"/>
        </a:fontRef>
        <a:schemeClr val="accent2"/>
      </a:tcTxStyle>
      <a:tcStyle>
        <a:tcBdr>
          <a:bottom>
            <a:ln w="6350" cmpd="sng">
              <a:solidFill>
                <a:schemeClr val="l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0" autoAdjust="0"/>
    <p:restoredTop sz="92890" autoAdjust="0"/>
  </p:normalViewPr>
  <p:slideViewPr>
    <p:cSldViewPr>
      <p:cViewPr varScale="1">
        <p:scale>
          <a:sx n="114" d="100"/>
          <a:sy n="114" d="100"/>
        </p:scale>
        <p:origin x="1668" y="108"/>
      </p:cViewPr>
      <p:guideLst>
        <p:guide orient="horz" pos="3053"/>
        <p:guide orient="horz" pos="2333"/>
        <p:guide orient="horz" pos="2534"/>
        <p:guide orient="horz" pos="2794"/>
        <p:guide orient="horz" pos="3427"/>
        <p:guide orient="horz" pos="901"/>
        <p:guide orient="horz" pos="4090"/>
        <p:guide orient="horz" pos="1498"/>
        <p:guide orient="horz" pos="1123"/>
        <p:guide orient="horz" pos="864"/>
        <p:guide orient="horz" pos="4042"/>
        <p:guide pos="288"/>
        <p:guide pos="5472"/>
        <p:guide pos="2765"/>
        <p:guide pos="2995"/>
        <p:guide pos="1901"/>
        <p:guide pos="2074"/>
        <p:guide pos="3686"/>
        <p:guide pos="3859"/>
        <p:guide pos="1642"/>
        <p:guide pos="4340"/>
        <p:guide pos="4118"/>
        <p:guide pos="1411"/>
      </p:guideLst>
    </p:cSldViewPr>
  </p:slideViewPr>
  <p:notesTextViewPr>
    <p:cViewPr>
      <p:scale>
        <a:sx n="50" d="100"/>
        <a:sy n="50" d="100"/>
      </p:scale>
      <p:origin x="0" y="0"/>
    </p:cViewPr>
  </p:notesTextViewPr>
  <p:sorterViewPr>
    <p:cViewPr>
      <p:scale>
        <a:sx n="200" d="100"/>
        <a:sy n="200" d="100"/>
      </p:scale>
      <p:origin x="0" y="30"/>
    </p:cViewPr>
  </p:sorterViewPr>
  <p:notesViewPr>
    <p:cSldViewPr showGuides="1">
      <p:cViewPr varScale="1">
        <p:scale>
          <a:sx n="83" d="100"/>
          <a:sy n="83" d="100"/>
        </p:scale>
        <p:origin x="-1872" y="-84"/>
      </p:cViewPr>
      <p:guideLst>
        <p:guide orient="horz" pos="2190"/>
        <p:guide pos="2911"/>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5" y="6"/>
            <a:ext cx="4004513" cy="347783"/>
          </a:xfrm>
          <a:prstGeom prst="rect">
            <a:avLst/>
          </a:prstGeom>
        </p:spPr>
        <p:txBody>
          <a:bodyPr vert="horz" lIns="89424" tIns="44713" rIns="89424" bIns="44713" rtlCol="0"/>
          <a:lstStyle>
            <a:lvl1pPr algn="l">
              <a:defRPr sz="1100"/>
            </a:lvl1pPr>
          </a:lstStyle>
          <a:p>
            <a:endParaRPr lang="en-US"/>
          </a:p>
        </p:txBody>
      </p:sp>
      <p:sp>
        <p:nvSpPr>
          <p:cNvPr id="3" name="Date Placeholder 2"/>
          <p:cNvSpPr>
            <a:spLocks noGrp="1"/>
          </p:cNvSpPr>
          <p:nvPr>
            <p:ph type="dt" sz="quarter" idx="1"/>
          </p:nvPr>
        </p:nvSpPr>
        <p:spPr>
          <a:xfrm>
            <a:off x="5232659" y="6"/>
            <a:ext cx="4004513" cy="347783"/>
          </a:xfrm>
          <a:prstGeom prst="rect">
            <a:avLst/>
          </a:prstGeom>
        </p:spPr>
        <p:txBody>
          <a:bodyPr vert="horz" lIns="89424" tIns="44713" rIns="89424" bIns="44713" rtlCol="0"/>
          <a:lstStyle>
            <a:lvl1pPr algn="r">
              <a:defRPr sz="1100"/>
            </a:lvl1pPr>
          </a:lstStyle>
          <a:p>
            <a:fld id="{F779A121-15AD-4015-A097-E46565FA9CD6}" type="datetimeFigureOut">
              <a:rPr lang="en-US" smtClean="0"/>
              <a:t>5/12/2024</a:t>
            </a:fld>
            <a:endParaRPr lang="en-US"/>
          </a:p>
        </p:txBody>
      </p:sp>
      <p:sp>
        <p:nvSpPr>
          <p:cNvPr id="4" name="Footer Placeholder 3"/>
          <p:cNvSpPr>
            <a:spLocks noGrp="1"/>
          </p:cNvSpPr>
          <p:nvPr>
            <p:ph type="ftr" sz="quarter" idx="2"/>
          </p:nvPr>
        </p:nvSpPr>
        <p:spPr>
          <a:xfrm>
            <a:off x="15" y="6604276"/>
            <a:ext cx="4004513" cy="347783"/>
          </a:xfrm>
          <a:prstGeom prst="rect">
            <a:avLst/>
          </a:prstGeom>
        </p:spPr>
        <p:txBody>
          <a:bodyPr vert="horz" lIns="89424" tIns="44713" rIns="89424" bIns="44713" rtlCol="0" anchor="b"/>
          <a:lstStyle>
            <a:lvl1pPr algn="l">
              <a:defRPr sz="1100"/>
            </a:lvl1pPr>
          </a:lstStyle>
          <a:p>
            <a:endParaRPr lang="en-US"/>
          </a:p>
        </p:txBody>
      </p:sp>
      <p:sp>
        <p:nvSpPr>
          <p:cNvPr id="5" name="Slide Number Placeholder 4"/>
          <p:cNvSpPr>
            <a:spLocks noGrp="1"/>
          </p:cNvSpPr>
          <p:nvPr>
            <p:ph type="sldNum" sz="quarter" idx="3"/>
          </p:nvPr>
        </p:nvSpPr>
        <p:spPr>
          <a:xfrm>
            <a:off x="5232659" y="6604276"/>
            <a:ext cx="4004513" cy="347783"/>
          </a:xfrm>
          <a:prstGeom prst="rect">
            <a:avLst/>
          </a:prstGeom>
        </p:spPr>
        <p:txBody>
          <a:bodyPr vert="horz" lIns="89424" tIns="44713" rIns="89424" bIns="44713" rtlCol="0" anchor="b"/>
          <a:lstStyle>
            <a:lvl1pPr algn="r">
              <a:defRPr sz="1100"/>
            </a:lvl1pPr>
          </a:lstStyle>
          <a:p>
            <a:fld id="{D50F3211-BAE5-4D37-8CBA-FA143A9CD83B}" type="slidenum">
              <a:rPr lang="en-US" smtClean="0"/>
              <a:t>‹#›</a:t>
            </a:fld>
            <a:endParaRPr lang="en-US"/>
          </a:p>
        </p:txBody>
      </p:sp>
    </p:spTree>
    <p:extLst>
      <p:ext uri="{BB962C8B-B14F-4D97-AF65-F5344CB8AC3E}">
        <p14:creationId xmlns:p14="http://schemas.microsoft.com/office/powerpoint/2010/main" val="18256187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9" y="3"/>
            <a:ext cx="4003675" cy="347663"/>
          </a:xfrm>
          <a:prstGeom prst="rect">
            <a:avLst/>
          </a:prstGeom>
        </p:spPr>
        <p:txBody>
          <a:bodyPr vert="horz" lIns="90785" tIns="45391" rIns="90785" bIns="45391" rtlCol="0"/>
          <a:lstStyle>
            <a:lvl1pPr algn="l">
              <a:defRPr sz="1100"/>
            </a:lvl1pPr>
          </a:lstStyle>
          <a:p>
            <a:endParaRPr lang="en-US"/>
          </a:p>
        </p:txBody>
      </p:sp>
      <p:sp>
        <p:nvSpPr>
          <p:cNvPr id="3" name="Date Placeholder 2"/>
          <p:cNvSpPr>
            <a:spLocks noGrp="1"/>
          </p:cNvSpPr>
          <p:nvPr>
            <p:ph type="dt" idx="1"/>
          </p:nvPr>
        </p:nvSpPr>
        <p:spPr>
          <a:xfrm>
            <a:off x="5233450" y="3"/>
            <a:ext cx="4003675" cy="347663"/>
          </a:xfrm>
          <a:prstGeom prst="rect">
            <a:avLst/>
          </a:prstGeom>
        </p:spPr>
        <p:txBody>
          <a:bodyPr vert="horz" lIns="90785" tIns="45391" rIns="90785" bIns="45391" rtlCol="0"/>
          <a:lstStyle>
            <a:lvl1pPr algn="r">
              <a:defRPr sz="1100"/>
            </a:lvl1pPr>
          </a:lstStyle>
          <a:p>
            <a:fld id="{60B08DE8-51B9-4DE8-800F-61BCDCB92578}" type="datetimeFigureOut">
              <a:rPr lang="en-US" smtClean="0"/>
              <a:t>5/12/2024</a:t>
            </a:fld>
            <a:endParaRPr lang="en-US"/>
          </a:p>
        </p:txBody>
      </p:sp>
      <p:sp>
        <p:nvSpPr>
          <p:cNvPr id="4" name="Slide Image Placeholder 3"/>
          <p:cNvSpPr>
            <a:spLocks noGrp="1" noRot="1" noChangeAspect="1"/>
          </p:cNvSpPr>
          <p:nvPr>
            <p:ph type="sldImg" idx="2"/>
          </p:nvPr>
        </p:nvSpPr>
        <p:spPr>
          <a:xfrm>
            <a:off x="2881313" y="520700"/>
            <a:ext cx="3476625" cy="2608263"/>
          </a:xfrm>
          <a:prstGeom prst="rect">
            <a:avLst/>
          </a:prstGeom>
          <a:noFill/>
          <a:ln w="12700">
            <a:solidFill>
              <a:prstClr val="black"/>
            </a:solidFill>
          </a:ln>
        </p:spPr>
        <p:txBody>
          <a:bodyPr vert="horz" lIns="90785" tIns="45391" rIns="90785" bIns="45391" rtlCol="0" anchor="ctr"/>
          <a:lstStyle/>
          <a:p>
            <a:endParaRPr lang="en-US"/>
          </a:p>
        </p:txBody>
      </p:sp>
      <p:sp>
        <p:nvSpPr>
          <p:cNvPr id="5" name="Notes Placeholder 4"/>
          <p:cNvSpPr>
            <a:spLocks noGrp="1"/>
          </p:cNvSpPr>
          <p:nvPr>
            <p:ph type="body" sz="quarter" idx="3"/>
          </p:nvPr>
        </p:nvSpPr>
        <p:spPr>
          <a:xfrm>
            <a:off x="923933" y="3302795"/>
            <a:ext cx="7391399" cy="3128962"/>
          </a:xfrm>
          <a:prstGeom prst="rect">
            <a:avLst/>
          </a:prstGeom>
        </p:spPr>
        <p:txBody>
          <a:bodyPr vert="horz" lIns="90785" tIns="45391" rIns="90785" bIns="4539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9" y="6604382"/>
            <a:ext cx="4003675" cy="347663"/>
          </a:xfrm>
          <a:prstGeom prst="rect">
            <a:avLst/>
          </a:prstGeom>
        </p:spPr>
        <p:txBody>
          <a:bodyPr vert="horz" lIns="90785" tIns="45391" rIns="90785" bIns="45391" rtlCol="0" anchor="b"/>
          <a:lstStyle>
            <a:lvl1pPr algn="l">
              <a:defRPr sz="1100"/>
            </a:lvl1pPr>
          </a:lstStyle>
          <a:p>
            <a:r>
              <a:rPr lang="en-US" dirty="0"/>
              <a:t>Confidential</a:t>
            </a:r>
          </a:p>
        </p:txBody>
      </p:sp>
      <p:sp>
        <p:nvSpPr>
          <p:cNvPr id="7" name="Slide Number Placeholder 6"/>
          <p:cNvSpPr>
            <a:spLocks noGrp="1"/>
          </p:cNvSpPr>
          <p:nvPr>
            <p:ph type="sldNum" sz="quarter" idx="5"/>
          </p:nvPr>
        </p:nvSpPr>
        <p:spPr>
          <a:xfrm>
            <a:off x="5233450" y="6604382"/>
            <a:ext cx="4003675" cy="347663"/>
          </a:xfrm>
          <a:prstGeom prst="rect">
            <a:avLst/>
          </a:prstGeom>
        </p:spPr>
        <p:txBody>
          <a:bodyPr vert="horz" lIns="90785" tIns="45391" rIns="90785" bIns="45391" rtlCol="0" anchor="b"/>
          <a:lstStyle>
            <a:lvl1pPr algn="r">
              <a:defRPr sz="1100"/>
            </a:lvl1pPr>
          </a:lstStyle>
          <a:p>
            <a:fld id="{3966A25E-58F8-441D-AA5C-F9CE201FCD08}" type="slidenum">
              <a:rPr lang="en-US" smtClean="0"/>
              <a:t>‹#›</a:t>
            </a:fld>
            <a:endParaRPr lang="en-US" dirty="0"/>
          </a:p>
        </p:txBody>
      </p:sp>
    </p:spTree>
    <p:extLst>
      <p:ext uri="{BB962C8B-B14F-4D97-AF65-F5344CB8AC3E}">
        <p14:creationId xmlns:p14="http://schemas.microsoft.com/office/powerpoint/2010/main" val="34383799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5E14F25-1F28-4282-9CFB-F4F2A936B44B}" type="slidenum">
              <a:rPr lang="en-US" smtClean="0"/>
              <a:pPr/>
              <a:t>33</a:t>
            </a:fld>
            <a:endParaRPr lang="en-US"/>
          </a:p>
        </p:txBody>
      </p:sp>
    </p:spTree>
    <p:extLst>
      <p:ext uri="{BB962C8B-B14F-4D97-AF65-F5344CB8AC3E}">
        <p14:creationId xmlns:p14="http://schemas.microsoft.com/office/powerpoint/2010/main" val="42010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5E14F25-1F28-4282-9CFB-F4F2A936B44B}" type="slidenum">
              <a:rPr lang="en-US" smtClean="0"/>
              <a:pPr/>
              <a:t>40</a:t>
            </a:fld>
            <a:endParaRPr lang="en-US"/>
          </a:p>
        </p:txBody>
      </p:sp>
    </p:spTree>
    <p:extLst>
      <p:ext uri="{BB962C8B-B14F-4D97-AF65-F5344CB8AC3E}">
        <p14:creationId xmlns:p14="http://schemas.microsoft.com/office/powerpoint/2010/main" val="632027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_Title">
    <p:spTree>
      <p:nvGrpSpPr>
        <p:cNvPr id="1" name=""/>
        <p:cNvGrpSpPr/>
        <p:nvPr/>
      </p:nvGrpSpPr>
      <p:grpSpPr>
        <a:xfrm>
          <a:off x="0" y="0"/>
          <a:ext cx="0" cy="0"/>
          <a:chOff x="0" y="0"/>
          <a:chExt cx="0" cy="0"/>
        </a:xfrm>
      </p:grpSpPr>
      <p:sp>
        <p:nvSpPr>
          <p:cNvPr id="9" name="Text Placeholder 2"/>
          <p:cNvSpPr>
            <a:spLocks noGrp="1"/>
          </p:cNvSpPr>
          <p:nvPr>
            <p:ph type="body" sz="quarter" idx="11" hasCustomPrompt="1"/>
          </p:nvPr>
        </p:nvSpPr>
        <p:spPr>
          <a:xfrm>
            <a:off x="457200" y="3575304"/>
            <a:ext cx="8138160" cy="1133856"/>
          </a:xfrm>
        </p:spPr>
        <p:txBody>
          <a:bodyPr tIns="45720" rIns="82296" bIns="45720" anchor="b" anchorCtr="0"/>
          <a:lstStyle>
            <a:lvl1pPr>
              <a:lnSpc>
                <a:spcPct val="100000"/>
              </a:lnSpc>
              <a:spcBef>
                <a:spcPts val="0"/>
              </a:spcBef>
              <a:defRPr sz="300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
        <p:nvSpPr>
          <p:cNvPr id="7" name="Text Placeholder 6"/>
          <p:cNvSpPr>
            <a:spLocks noGrp="1"/>
          </p:cNvSpPr>
          <p:nvPr>
            <p:ph type="body" sz="quarter" idx="13" hasCustomPrompt="1"/>
          </p:nvPr>
        </p:nvSpPr>
        <p:spPr>
          <a:xfrm>
            <a:off x="457200" y="4882896"/>
            <a:ext cx="8138160" cy="612648"/>
          </a:xfrm>
        </p:spPr>
        <p:txBody>
          <a:bodyPr/>
          <a:lstStyle>
            <a:lvl1pPr>
              <a:spcBef>
                <a:spcPts val="200"/>
              </a:spcBef>
              <a:defRPr sz="1800"/>
            </a:lvl1pPr>
          </a:lstStyle>
          <a:p>
            <a:pPr lvl="0"/>
            <a:r>
              <a:rPr lang="en-US" dirty="0"/>
              <a:t>Presenter (s) Name</a:t>
            </a:r>
            <a:br>
              <a:rPr lang="en-US" dirty="0"/>
            </a:br>
            <a:r>
              <a:rPr lang="en-US" dirty="0"/>
              <a:t>Date</a:t>
            </a:r>
          </a:p>
        </p:txBody>
      </p:sp>
    </p:spTree>
    <p:extLst>
      <p:ext uri="{BB962C8B-B14F-4D97-AF65-F5344CB8AC3E}">
        <p14:creationId xmlns:p14="http://schemas.microsoft.com/office/powerpoint/2010/main" val="1296212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25520"/>
            <a:ext cx="8235950" cy="369332"/>
          </a:xfrm>
        </p:spPr>
        <p:txBody>
          <a:bodyPr wrap="square" rIns="0" anchor="t" anchorCtr="0">
            <a:spAutoFit/>
          </a:bodyPr>
          <a:lstStyle>
            <a:lvl1pPr algn="l">
              <a:lnSpc>
                <a:spcPct val="100000"/>
              </a:lnSpc>
              <a:defRPr sz="2400" b="1" cap="none" spc="0" baseline="0"/>
            </a:lvl1pPr>
          </a:lstStyle>
          <a:p>
            <a:r>
              <a:rPr lang="en-US" dirty="0"/>
              <a:t>Section Divider Title</a:t>
            </a:r>
          </a:p>
        </p:txBody>
      </p:sp>
      <p:sp>
        <p:nvSpPr>
          <p:cNvPr id="3" name="Text Placeholder 2"/>
          <p:cNvSpPr>
            <a:spLocks noGrp="1"/>
          </p:cNvSpPr>
          <p:nvPr>
            <p:ph type="body" idx="1" hasCustomPrompt="1"/>
          </p:nvPr>
        </p:nvSpPr>
        <p:spPr>
          <a:xfrm>
            <a:off x="457200" y="3429000"/>
            <a:ext cx="8235950" cy="184666"/>
          </a:xfrm>
        </p:spPr>
        <p:txBody>
          <a:bodyPr wrap="square" anchor="t" anchorCtr="0">
            <a:spAutoFit/>
          </a:bodyPr>
          <a:lstStyle>
            <a:lvl1pPr marL="0" indent="0">
              <a:lnSpc>
                <a:spcPct val="100000"/>
              </a:lnSpc>
              <a:spcBef>
                <a:spcPts val="0"/>
              </a:spcBef>
              <a:spcAft>
                <a:spcPts val="0"/>
              </a:spcAft>
              <a:buNone/>
              <a:defRPr sz="1200" b="1" cap="all" baseline="0">
                <a:solidFill>
                  <a:srgbClr val="5F5F5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section number</a:t>
            </a:r>
          </a:p>
        </p:txBody>
      </p:sp>
      <p:sp>
        <p:nvSpPr>
          <p:cNvPr id="7" name="Text Placeholder 6"/>
          <p:cNvSpPr>
            <a:spLocks noGrp="1"/>
          </p:cNvSpPr>
          <p:nvPr>
            <p:ph type="body" sz="quarter" idx="10" hasCustomPrompt="1"/>
          </p:nvPr>
        </p:nvSpPr>
        <p:spPr>
          <a:xfrm>
            <a:off x="457200" y="4251960"/>
            <a:ext cx="8235950" cy="320088"/>
          </a:xfrm>
        </p:spPr>
        <p:txBody>
          <a:bodyPr>
            <a:spAutoFit/>
          </a:bodyPr>
          <a:lstStyle>
            <a:lvl1pPr marL="0" indent="0">
              <a:buNone/>
              <a:defRPr sz="1600" b="1" baseline="0">
                <a:solidFill>
                  <a:schemeClr val="accent2"/>
                </a:solidFill>
              </a:defRPr>
            </a:lvl1pPr>
            <a:lvl2pPr marL="233362" indent="0">
              <a:buNone/>
              <a:defRPr/>
            </a:lvl2pPr>
            <a:lvl3pPr marL="457200" indent="0">
              <a:buNone/>
              <a:defRPr/>
            </a:lvl3pPr>
            <a:lvl4pPr marL="690562" indent="0">
              <a:buNone/>
              <a:defRPr/>
            </a:lvl4pPr>
            <a:lvl5pPr marL="914400" indent="0">
              <a:buNone/>
              <a:defRPr/>
            </a:lvl5pPr>
          </a:lstStyle>
          <a:p>
            <a:pPr lvl="0"/>
            <a:r>
              <a:rPr lang="en-US" dirty="0"/>
              <a:t>Optional Speaker Name or Subtitle</a:t>
            </a:r>
          </a:p>
        </p:txBody>
      </p:sp>
      <p:cxnSp>
        <p:nvCxnSpPr>
          <p:cNvPr id="8" name="Straight Connector 7"/>
          <p:cNvCxnSpPr/>
          <p:nvPr userDrawn="1"/>
        </p:nvCxnSpPr>
        <p:spPr>
          <a:xfrm>
            <a:off x="457197" y="3665372"/>
            <a:ext cx="8235953" cy="0"/>
          </a:xfrm>
          <a:prstGeom prst="line">
            <a:avLst/>
          </a:prstGeom>
          <a:ln w="12700">
            <a:solidFill>
              <a:srgbClr val="5E5F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293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_Subtitle">
    <p:spTree>
      <p:nvGrpSpPr>
        <p:cNvPr id="1" name=""/>
        <p:cNvGrpSpPr/>
        <p:nvPr/>
      </p:nvGrpSpPr>
      <p:grpSpPr>
        <a:xfrm>
          <a:off x="0" y="0"/>
          <a:ext cx="0" cy="0"/>
          <a:chOff x="0" y="0"/>
          <a:chExt cx="0" cy="0"/>
        </a:xfrm>
      </p:grpSpPr>
      <p:sp>
        <p:nvSpPr>
          <p:cNvPr id="6" name="Text Placeholder FN"/>
          <p:cNvSpPr>
            <a:spLocks noGrp="1"/>
          </p:cNvSpPr>
          <p:nvPr>
            <p:ph type="ftr" sz="quarter" idx="3" hasCustomPrompt="1"/>
          </p:nvPr>
        </p:nvSpPr>
        <p:spPr>
          <a:xfrm>
            <a:off x="457200" y="6320784"/>
            <a:ext cx="8001000" cy="182880"/>
          </a:xfrm>
        </p:spPr>
        <p:txBody>
          <a:bodyPr vert="horz" lIns="0" tIns="0" rIns="0" bIns="18288" rtlCol="0" anchor="b" anchorCtr="0">
            <a:spAutoFit/>
          </a:bodyPr>
          <a:lstStyle>
            <a:lvl1pPr>
              <a:defRPr lang="en-US" sz="800" b="1" baseline="0" smtClean="0"/>
            </a:lvl1pPr>
          </a:lstStyle>
          <a:p>
            <a:pPr>
              <a:lnSpc>
                <a:spcPct val="90000"/>
              </a:lnSpc>
              <a:buClr>
                <a:srgbClr val="58595B"/>
              </a:buClr>
              <a:buFont typeface="+mj-lt"/>
              <a:buNone/>
            </a:pPr>
            <a:r>
              <a:rPr lang="en-US" dirty="0"/>
              <a:t>Sources</a:t>
            </a:r>
          </a:p>
          <a:p>
            <a:pPr>
              <a:lnSpc>
                <a:spcPct val="90000"/>
              </a:lnSpc>
              <a:buClr>
                <a:srgbClr val="58595B"/>
              </a:buClr>
              <a:buFont typeface="+mj-lt"/>
              <a:buNone/>
            </a:pPr>
            <a:r>
              <a:rPr lang="en-US" dirty="0"/>
              <a:t>1. Footnotes</a:t>
            </a:r>
          </a:p>
        </p:txBody>
      </p:sp>
      <p:sp>
        <p:nvSpPr>
          <p:cNvPr id="4" name="Text Placeholder 3"/>
          <p:cNvSpPr>
            <a:spLocks noGrp="1"/>
          </p:cNvSpPr>
          <p:nvPr>
            <p:ph type="body" sz="quarter" idx="10" hasCustomPrompt="1"/>
          </p:nvPr>
        </p:nvSpPr>
        <p:spPr>
          <a:xfrm>
            <a:off x="457199" y="1097280"/>
            <a:ext cx="8220456" cy="246888"/>
          </a:xfrm>
        </p:spPr>
        <p:txBody>
          <a:bodyPr/>
          <a:lstStyle>
            <a:lvl1pPr>
              <a:lnSpc>
                <a:spcPct val="100000"/>
              </a:lnSpc>
              <a:spcBef>
                <a:spcPts val="1000"/>
              </a:spcBef>
              <a:spcAft>
                <a:spcPts val="600"/>
              </a:spcAft>
              <a:defRPr sz="1600"/>
            </a:lvl1pPr>
          </a:lstStyle>
          <a:p>
            <a:pPr lvl="0"/>
            <a:r>
              <a:rPr lang="en-US" dirty="0"/>
              <a:t>Click to Add Optional Slide Subtitle</a:t>
            </a:r>
          </a:p>
        </p:txBody>
      </p:sp>
      <p:sp>
        <p:nvSpPr>
          <p:cNvPr id="5"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3899217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731520"/>
            <a:ext cx="8220456" cy="307777"/>
          </a:xfrm>
        </p:spPr>
        <p:txBody>
          <a:bodyPr/>
          <a:lstStyle>
            <a:lvl1pPr>
              <a:defRPr/>
            </a:lvl1pPr>
          </a:lstStyle>
          <a:p>
            <a:r>
              <a:rPr lang="en-US" dirty="0"/>
              <a:t>Color Palette RGB Breakdowns</a:t>
            </a:r>
          </a:p>
        </p:txBody>
      </p:sp>
      <p:sp>
        <p:nvSpPr>
          <p:cNvPr id="4" name="Rectangle 10"/>
          <p:cNvSpPr>
            <a:spLocks noChangeArrowheads="1"/>
          </p:cNvSpPr>
          <p:nvPr userDrawn="1"/>
        </p:nvSpPr>
        <p:spPr bwMode="gray">
          <a:xfrm>
            <a:off x="452712" y="1554163"/>
            <a:ext cx="7831943" cy="215444"/>
          </a:xfrm>
          <a:prstGeom prst="rect">
            <a:avLst/>
          </a:prstGeom>
          <a:noFill/>
          <a:ln w="9525">
            <a:noFill/>
            <a:miter lim="800000"/>
            <a:headEnd/>
            <a:tailEnd/>
          </a:ln>
          <a:effectLst/>
        </p:spPr>
        <p:txBody>
          <a:bodyPr wrap="square" lIns="0" tIns="0" rIns="0" bIns="0">
            <a:spAutoFit/>
          </a:bodyPr>
          <a:lstStyle/>
          <a:p>
            <a:r>
              <a:rPr lang="en-US" altLang="en-US" sz="1400" b="1" dirty="0">
                <a:cs typeface="Arial" pitchFamily="34" charset="0"/>
              </a:rPr>
              <a:t>PRIMARY COLORS</a:t>
            </a:r>
          </a:p>
        </p:txBody>
      </p:sp>
      <p:sp>
        <p:nvSpPr>
          <p:cNvPr id="5" name="Rectangle 66"/>
          <p:cNvSpPr>
            <a:spLocks noChangeArrowheads="1"/>
          </p:cNvSpPr>
          <p:nvPr userDrawn="1"/>
        </p:nvSpPr>
        <p:spPr bwMode="gray">
          <a:xfrm>
            <a:off x="452712" y="3055733"/>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CHART COLORS</a:t>
            </a:r>
          </a:p>
        </p:txBody>
      </p:sp>
      <p:sp>
        <p:nvSpPr>
          <p:cNvPr id="6" name="Rectangle 77"/>
          <p:cNvSpPr>
            <a:spLocks noChangeArrowheads="1"/>
          </p:cNvSpPr>
          <p:nvPr userDrawn="1"/>
        </p:nvSpPr>
        <p:spPr bwMode="gray">
          <a:xfrm>
            <a:off x="5567764" y="4881759"/>
            <a:ext cx="445404" cy="234472"/>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endParaRPr lang="en-US" altLang="en-US" sz="800" dirty="0">
              <a:solidFill>
                <a:srgbClr val="000000"/>
              </a:solidFill>
            </a:endParaRPr>
          </a:p>
        </p:txBody>
      </p:sp>
      <p:sp>
        <p:nvSpPr>
          <p:cNvPr id="7" name="Rectangle 66"/>
          <p:cNvSpPr>
            <a:spLocks noChangeArrowheads="1"/>
          </p:cNvSpPr>
          <p:nvPr userDrawn="1"/>
        </p:nvSpPr>
        <p:spPr bwMode="gray">
          <a:xfrm>
            <a:off x="452712" y="4749329"/>
            <a:ext cx="5931852" cy="215444"/>
          </a:xfrm>
          <a:prstGeom prst="rect">
            <a:avLst/>
          </a:prstGeom>
          <a:noFill/>
          <a:ln w="9525">
            <a:noFill/>
            <a:miter lim="800000"/>
            <a:headEnd/>
            <a:tailEnd/>
          </a:ln>
          <a:effectLst/>
        </p:spPr>
        <p:txBody>
          <a:bodyPr lIns="0" tIns="0" rIns="0" bIns="0">
            <a:spAutoFit/>
          </a:bodyPr>
          <a:lstStyle/>
          <a:p>
            <a:r>
              <a:rPr lang="en-US" altLang="en-US" sz="1400" b="1" dirty="0">
                <a:cs typeface="Arial" pitchFamily="34" charset="0"/>
              </a:rPr>
              <a:t>EXTENDED CHART COLORS</a:t>
            </a:r>
          </a:p>
        </p:txBody>
      </p:sp>
      <p:sp>
        <p:nvSpPr>
          <p:cNvPr id="8" name="Rectangle 77"/>
          <p:cNvSpPr>
            <a:spLocks noChangeArrowheads="1"/>
          </p:cNvSpPr>
          <p:nvPr userDrawn="1"/>
        </p:nvSpPr>
        <p:spPr bwMode="gray">
          <a:xfrm>
            <a:off x="1967536" y="2466665"/>
            <a:ext cx="1232864"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t>
            </a:r>
            <a:br>
              <a:rPr lang="pt-BR" altLang="en-US" sz="800" dirty="0"/>
            </a:br>
            <a:r>
              <a:rPr lang="pt-BR" altLang="en-US" sz="800" dirty="0"/>
              <a:t>All-Purpose Template</a:t>
            </a:r>
          </a:p>
        </p:txBody>
      </p:sp>
      <p:sp>
        <p:nvSpPr>
          <p:cNvPr id="9" name="Rectangle 77"/>
          <p:cNvSpPr>
            <a:spLocks noChangeArrowheads="1"/>
          </p:cNvSpPr>
          <p:nvPr userDrawn="1"/>
        </p:nvSpPr>
        <p:spPr bwMode="gray">
          <a:xfrm>
            <a:off x="4239770" y="2466665"/>
            <a:ext cx="1109470" cy="338554"/>
          </a:xfrm>
          <a:prstGeom prst="rect">
            <a:avLst/>
          </a:prstGeom>
          <a:noFill/>
          <a:ln w="9525">
            <a:noFill/>
            <a:miter lim="800000"/>
            <a:headEnd/>
            <a:tailEnd/>
          </a:ln>
          <a:effectLst/>
        </p:spPr>
        <p:txBody>
          <a:bodyPr wrap="square" lIns="45720">
            <a:spAutoFit/>
          </a:bodyPr>
          <a:lstStyle/>
          <a:p>
            <a:pPr>
              <a:spcBef>
                <a:spcPct val="50000"/>
              </a:spcBef>
              <a:buClr>
                <a:srgbClr val="000000"/>
              </a:buClr>
              <a:buFont typeface="Symbol" pitchFamily="18" charset="2"/>
              <a:buNone/>
              <a:tabLst>
                <a:tab pos="404813" algn="r"/>
              </a:tabLst>
            </a:pPr>
            <a:r>
              <a:rPr lang="pt-BR" altLang="en-US" sz="800" dirty="0"/>
              <a:t>Large Color Field, Auditorium Template</a:t>
            </a:r>
          </a:p>
        </p:txBody>
      </p:sp>
      <p:sp>
        <p:nvSpPr>
          <p:cNvPr id="10" name="Rectangle 13"/>
          <p:cNvSpPr>
            <a:spLocks noChangeArrowheads="1"/>
          </p:cNvSpPr>
          <p:nvPr userDrawn="1"/>
        </p:nvSpPr>
        <p:spPr bwMode="gray">
          <a:xfrm>
            <a:off x="3482358" y="2467953"/>
            <a:ext cx="738907" cy="33855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Auditorium</a:t>
            </a:r>
            <a:br>
              <a:rPr lang="en-US" altLang="en-US" sz="800" dirty="0"/>
            </a:br>
            <a:r>
              <a:rPr lang="en-US" altLang="en-US" sz="800" dirty="0"/>
              <a:t>Background</a:t>
            </a:r>
          </a:p>
        </p:txBody>
      </p:sp>
      <p:sp>
        <p:nvSpPr>
          <p:cNvPr id="11" name="Rectangle 10"/>
          <p:cNvSpPr>
            <a:spLocks noChangeArrowheads="1"/>
          </p:cNvSpPr>
          <p:nvPr userDrawn="1"/>
        </p:nvSpPr>
        <p:spPr bwMode="gray">
          <a:xfrm>
            <a:off x="5770909" y="2467953"/>
            <a:ext cx="738907" cy="215444"/>
          </a:xfrm>
          <a:prstGeom prst="rect">
            <a:avLst/>
          </a:prstGeom>
          <a:noFill/>
          <a:ln w="9525">
            <a:noFill/>
            <a:miter lim="800000"/>
            <a:headEnd/>
            <a:tailEnd/>
          </a:ln>
          <a:effectLst/>
        </p:spPr>
        <p:txBody>
          <a:bodyPr lIns="45720">
            <a:spAutoFit/>
          </a:bodyPr>
          <a:lstStyle/>
          <a:p>
            <a:pPr>
              <a:spcBef>
                <a:spcPct val="50000"/>
              </a:spcBef>
              <a:buClr>
                <a:srgbClr val="000000"/>
              </a:buClr>
              <a:buFont typeface="Symbol" pitchFamily="18" charset="2"/>
              <a:buNone/>
              <a:tabLst>
                <a:tab pos="404813" algn="r"/>
              </a:tabLst>
            </a:pPr>
            <a:r>
              <a:rPr lang="en-US" altLang="en-US" sz="800" dirty="0"/>
              <a:t>Lines</a:t>
            </a:r>
          </a:p>
        </p:txBody>
      </p:sp>
      <p:sp>
        <p:nvSpPr>
          <p:cNvPr id="12" name="Freeform 11"/>
          <p:cNvSpPr/>
          <p:nvPr userDrawn="1"/>
        </p:nvSpPr>
        <p:spPr>
          <a:xfrm>
            <a:off x="6323457" y="3999993"/>
            <a:ext cx="763143" cy="1328928"/>
          </a:xfrm>
          <a:custGeom>
            <a:avLst/>
            <a:gdLst>
              <a:gd name="connsiteX0" fmla="*/ 1243584 w 1243584"/>
              <a:gd name="connsiteY0" fmla="*/ 0 h 1524000"/>
              <a:gd name="connsiteX1" fmla="*/ 853440 w 1243584"/>
              <a:gd name="connsiteY1" fmla="*/ 0 h 1524000"/>
              <a:gd name="connsiteX2" fmla="*/ 853440 w 1243584"/>
              <a:gd name="connsiteY2" fmla="*/ 1524000 h 1524000"/>
              <a:gd name="connsiteX3" fmla="*/ 0 w 1243584"/>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1243584" h="1524000">
                <a:moveTo>
                  <a:pt x="1243584" y="0"/>
                </a:moveTo>
                <a:lnTo>
                  <a:pt x="853440" y="0"/>
                </a:lnTo>
                <a:lnTo>
                  <a:pt x="853440" y="1524000"/>
                </a:lnTo>
                <a:lnTo>
                  <a:pt x="0" y="1524000"/>
                </a:lnTo>
              </a:path>
            </a:pathLst>
          </a:custGeom>
          <a:noFill/>
          <a:ln w="19050">
            <a:solidFill>
              <a:schemeClr val="accent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sp>
        <p:nvSpPr>
          <p:cNvPr id="13" name="Freeform 12"/>
          <p:cNvSpPr/>
          <p:nvPr userDrawn="1"/>
        </p:nvSpPr>
        <p:spPr>
          <a:xfrm>
            <a:off x="5681472" y="2114995"/>
            <a:ext cx="1072896" cy="1572768"/>
          </a:xfrm>
          <a:custGeom>
            <a:avLst/>
            <a:gdLst>
              <a:gd name="connsiteX0" fmla="*/ 792480 w 1072896"/>
              <a:gd name="connsiteY0" fmla="*/ 0 h 1572768"/>
              <a:gd name="connsiteX1" fmla="*/ 1072896 w 1072896"/>
              <a:gd name="connsiteY1" fmla="*/ 0 h 1572768"/>
              <a:gd name="connsiteX2" fmla="*/ 1072896 w 1072896"/>
              <a:gd name="connsiteY2" fmla="*/ 1572768 h 1572768"/>
              <a:gd name="connsiteX3" fmla="*/ 0 w 1072896"/>
              <a:gd name="connsiteY3" fmla="*/ 1572768 h 1572768"/>
            </a:gdLst>
            <a:ahLst/>
            <a:cxnLst>
              <a:cxn ang="0">
                <a:pos x="connsiteX0" y="connsiteY0"/>
              </a:cxn>
              <a:cxn ang="0">
                <a:pos x="connsiteX1" y="connsiteY1"/>
              </a:cxn>
              <a:cxn ang="0">
                <a:pos x="connsiteX2" y="connsiteY2"/>
              </a:cxn>
              <a:cxn ang="0">
                <a:pos x="connsiteX3" y="connsiteY3"/>
              </a:cxn>
            </a:cxnLst>
            <a:rect l="l" t="t" r="r" b="b"/>
            <a:pathLst>
              <a:path w="1072896" h="1572768">
                <a:moveTo>
                  <a:pt x="792480" y="0"/>
                </a:moveTo>
                <a:lnTo>
                  <a:pt x="1072896" y="0"/>
                </a:lnTo>
                <a:lnTo>
                  <a:pt x="1072896" y="1572768"/>
                </a:lnTo>
                <a:lnTo>
                  <a:pt x="0" y="1572768"/>
                </a:lnTo>
              </a:path>
            </a:pathLst>
          </a:custGeom>
          <a:noFill/>
          <a:ln w="19050">
            <a:solidFill>
              <a:schemeClr val="accent6"/>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1E6"/>
              </a:solidFill>
            </a:endParaRPr>
          </a:p>
        </p:txBody>
      </p:sp>
      <p:cxnSp>
        <p:nvCxnSpPr>
          <p:cNvPr id="14" name="Straight Connector 13"/>
          <p:cNvCxnSpPr/>
          <p:nvPr userDrawn="1"/>
        </p:nvCxnSpPr>
        <p:spPr>
          <a:xfrm>
            <a:off x="6754178" y="2992819"/>
            <a:ext cx="26822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7034753" y="2728216"/>
            <a:ext cx="1638300" cy="1383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userDrawn="1"/>
        </p:nvGrpSpPr>
        <p:grpSpPr>
          <a:xfrm>
            <a:off x="452712" y="1870375"/>
            <a:ext cx="5862826" cy="3761767"/>
            <a:chOff x="452712" y="1962132"/>
            <a:chExt cx="5862826" cy="3761767"/>
          </a:xfrm>
        </p:grpSpPr>
        <p:sp>
          <p:nvSpPr>
            <p:cNvPr id="17" name="Rectangle 50"/>
            <p:cNvSpPr>
              <a:spLocks noChangeArrowheads="1"/>
            </p:cNvSpPr>
            <p:nvPr/>
          </p:nvSpPr>
          <p:spPr bwMode="auto">
            <a:xfrm>
              <a:off x="5759426" y="1962132"/>
              <a:ext cx="556112" cy="556112"/>
            </a:xfrm>
            <a:prstGeom prst="rect">
              <a:avLst/>
            </a:prstGeom>
            <a:solidFill>
              <a:srgbClr val="A9A9A9"/>
            </a:solidFill>
            <a:ln w="9525" algn="ctr">
              <a:noFill/>
              <a:miter lim="800000"/>
              <a:headEnd/>
              <a:tailEnd/>
            </a:ln>
            <a:effectLst/>
          </p:spPr>
          <p:txBody>
            <a:bodyPr anchor="t" anchorCtr="0"/>
            <a:lstStyle/>
            <a:p>
              <a:pPr>
                <a:lnSpc>
                  <a:spcPct val="110000"/>
                </a:lnSpc>
                <a:buClr>
                  <a:srgbClr val="000000"/>
                </a:buClr>
                <a:tabLst>
                  <a:tab pos="404813" algn="r"/>
                </a:tabLst>
              </a:pPr>
              <a:r>
                <a:rPr lang="pt-BR" altLang="en-US" sz="800" b="1" dirty="0">
                  <a:solidFill>
                    <a:srgbClr val="FFFFFF"/>
                  </a:solidFill>
                </a:rPr>
                <a:t>R	169</a:t>
              </a:r>
            </a:p>
            <a:p>
              <a:pPr>
                <a:lnSpc>
                  <a:spcPct val="110000"/>
                </a:lnSpc>
                <a:buClr>
                  <a:srgbClr val="000000"/>
                </a:buClr>
                <a:tabLst>
                  <a:tab pos="404813" algn="r"/>
                </a:tabLst>
              </a:pPr>
              <a:r>
                <a:rPr lang="pt-BR" altLang="en-US" sz="800" b="1" dirty="0">
                  <a:solidFill>
                    <a:srgbClr val="FFFFFF"/>
                  </a:solidFill>
                </a:rPr>
                <a:t>G	169</a:t>
              </a:r>
            </a:p>
            <a:p>
              <a:pPr>
                <a:lnSpc>
                  <a:spcPct val="110000"/>
                </a:lnSpc>
                <a:buClr>
                  <a:srgbClr val="000000"/>
                </a:buClr>
                <a:tabLst>
                  <a:tab pos="404813" algn="r"/>
                </a:tabLst>
              </a:pPr>
              <a:r>
                <a:rPr lang="pt-BR" altLang="en-US" sz="800" b="1" dirty="0">
                  <a:solidFill>
                    <a:srgbClr val="FFFFFF"/>
                  </a:solidFill>
                </a:rPr>
                <a:t>B	169</a:t>
              </a:r>
              <a:endParaRPr lang="en-US" altLang="en-US" sz="800" b="1" dirty="0">
                <a:solidFill>
                  <a:srgbClr val="FFFFFF"/>
                </a:solidFill>
              </a:endParaRPr>
            </a:p>
          </p:txBody>
        </p:sp>
        <p:sp>
          <p:nvSpPr>
            <p:cNvPr id="18" name="Rectangle 48"/>
            <p:cNvSpPr>
              <a:spLocks noChangeArrowheads="1"/>
            </p:cNvSpPr>
            <p:nvPr/>
          </p:nvSpPr>
          <p:spPr bwMode="auto">
            <a:xfrm>
              <a:off x="452712" y="1962132"/>
              <a:ext cx="556112" cy="556112"/>
            </a:xfrm>
            <a:prstGeom prst="rect">
              <a:avLst/>
            </a:prstGeom>
            <a:solidFill>
              <a:srgbClr val="005AA4"/>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19" name="Rectangle 57"/>
            <p:cNvSpPr>
              <a:spLocks noChangeArrowheads="1"/>
            </p:cNvSpPr>
            <p:nvPr/>
          </p:nvSpPr>
          <p:spPr bwMode="auto">
            <a:xfrm>
              <a:off x="1210124" y="1962132"/>
              <a:ext cx="556112" cy="556112"/>
            </a:xfrm>
            <a:prstGeom prst="rect">
              <a:avLst/>
            </a:prstGeom>
            <a:solidFill>
              <a:srgbClr val="00A1E2"/>
            </a:solidFill>
            <a:ln w="9525" algn="ctr">
              <a:noFill/>
              <a:miter lim="800000"/>
              <a:headEnd/>
              <a:tailEnd/>
            </a:ln>
            <a:effectLst/>
          </p:spPr>
          <p:txBody>
            <a:bodyPr anchor="t" anchorCtr="0"/>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20" name="Rectangle 50"/>
            <p:cNvSpPr>
              <a:spLocks noChangeArrowheads="1"/>
            </p:cNvSpPr>
            <p:nvPr/>
          </p:nvSpPr>
          <p:spPr bwMode="auto">
            <a:xfrm>
              <a:off x="1967536" y="1962132"/>
              <a:ext cx="1312112" cy="556112"/>
            </a:xfrm>
            <a:prstGeom prst="rect">
              <a:avLst/>
            </a:prstGeom>
            <a:solidFill>
              <a:srgbClr val="DEE1E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000000"/>
                  </a:solidFill>
                </a:rPr>
                <a:t>R	222</a:t>
              </a:r>
            </a:p>
            <a:p>
              <a:pPr>
                <a:lnSpc>
                  <a:spcPct val="110000"/>
                </a:lnSpc>
                <a:buClr>
                  <a:srgbClr val="000000"/>
                </a:buClr>
                <a:buFont typeface="Symbol" pitchFamily="18" charset="2"/>
                <a:buNone/>
                <a:tabLst>
                  <a:tab pos="404813" algn="r"/>
                </a:tabLst>
              </a:pPr>
              <a:r>
                <a:rPr lang="pt-BR" sz="800" b="1" dirty="0">
                  <a:solidFill>
                    <a:srgbClr val="000000"/>
                  </a:solidFill>
                </a:rPr>
                <a:t>G	225</a:t>
              </a:r>
            </a:p>
            <a:p>
              <a:pPr>
                <a:lnSpc>
                  <a:spcPct val="110000"/>
                </a:lnSpc>
                <a:buClr>
                  <a:srgbClr val="000000"/>
                </a:buClr>
                <a:buFont typeface="Symbol" pitchFamily="18" charset="2"/>
                <a:buNone/>
                <a:tabLst>
                  <a:tab pos="404813" algn="r"/>
                </a:tabLst>
              </a:pPr>
              <a:r>
                <a:rPr lang="pt-BR" sz="800" b="1" dirty="0">
                  <a:solidFill>
                    <a:srgbClr val="000000"/>
                  </a:solidFill>
                </a:rPr>
                <a:t>B	230</a:t>
              </a:r>
            </a:p>
          </p:txBody>
        </p:sp>
        <p:sp>
          <p:nvSpPr>
            <p:cNvPr id="21" name="Rectangle 50"/>
            <p:cNvSpPr>
              <a:spLocks noChangeArrowheads="1"/>
            </p:cNvSpPr>
            <p:nvPr/>
          </p:nvSpPr>
          <p:spPr bwMode="auto">
            <a:xfrm>
              <a:off x="4239770" y="1962132"/>
              <a:ext cx="1312112" cy="556112"/>
            </a:xfrm>
            <a:prstGeom prst="rect">
              <a:avLst/>
            </a:prstGeom>
            <a:solidFill>
              <a:srgbClr val="004176"/>
            </a:solidFill>
            <a:ln w="9525" algn="ctr">
              <a:noFill/>
              <a:miter lim="800000"/>
              <a:headEnd/>
              <a:tailEnd/>
            </a:ln>
            <a:effectLst/>
          </p:spPr>
          <p:txBody>
            <a:bodyPr anchor="t" anchorCtr="0"/>
            <a:lstStyle/>
            <a:p>
              <a:pPr>
                <a:lnSpc>
                  <a:spcPct val="110000"/>
                </a:lnSpc>
                <a:buClr>
                  <a:srgbClr val="000000"/>
                </a:buClr>
                <a:buFont typeface="Symbol" pitchFamily="18" charset="2"/>
                <a:buNone/>
                <a:tabLst>
                  <a:tab pos="404813" algn="r"/>
                </a:tabLst>
              </a:pPr>
              <a:r>
                <a:rPr lang="pt-BR" sz="800" b="1" dirty="0">
                  <a:solidFill>
                    <a:srgbClr val="FFFFFF"/>
                  </a:solidFill>
                </a:rPr>
                <a:t>R	0</a:t>
              </a:r>
            </a:p>
            <a:p>
              <a:pPr>
                <a:lnSpc>
                  <a:spcPct val="110000"/>
                </a:lnSpc>
                <a:buClr>
                  <a:srgbClr val="000000"/>
                </a:buClr>
                <a:buFont typeface="Symbol" pitchFamily="18" charset="2"/>
                <a:buNone/>
                <a:tabLst>
                  <a:tab pos="404813" algn="r"/>
                </a:tabLst>
              </a:pPr>
              <a:r>
                <a:rPr lang="pt-BR" sz="800" b="1" dirty="0">
                  <a:solidFill>
                    <a:srgbClr val="FFFFFF"/>
                  </a:solidFill>
                </a:rPr>
                <a:t>G	65</a:t>
              </a:r>
            </a:p>
            <a:p>
              <a:pPr>
                <a:lnSpc>
                  <a:spcPct val="110000"/>
                </a:lnSpc>
                <a:buClr>
                  <a:srgbClr val="000000"/>
                </a:buClr>
                <a:buFont typeface="Symbol" pitchFamily="18" charset="2"/>
                <a:buNone/>
                <a:tabLst>
                  <a:tab pos="404813" algn="r"/>
                </a:tabLst>
              </a:pPr>
              <a:r>
                <a:rPr lang="pt-BR" sz="800" b="1" dirty="0">
                  <a:solidFill>
                    <a:srgbClr val="FFFFFF"/>
                  </a:solidFill>
                </a:rPr>
                <a:t>B	118</a:t>
              </a:r>
            </a:p>
          </p:txBody>
        </p:sp>
        <p:sp>
          <p:nvSpPr>
            <p:cNvPr id="22" name="Rectangle 14"/>
            <p:cNvSpPr>
              <a:spLocks noChangeArrowheads="1"/>
            </p:cNvSpPr>
            <p:nvPr/>
          </p:nvSpPr>
          <p:spPr bwMode="gray">
            <a:xfrm>
              <a:off x="3482358" y="1962132"/>
              <a:ext cx="556112" cy="556112"/>
            </a:xfrm>
            <a:prstGeom prst="rect">
              <a:avLst/>
            </a:prstGeom>
            <a:solidFill>
              <a:srgbClr val="141738"/>
            </a:solidFill>
            <a:ln w="3175">
              <a:solidFill>
                <a:schemeClr val="tx1"/>
              </a:solidFill>
              <a:miter lim="800000"/>
              <a:headEnd/>
              <a:tailEnd/>
            </a:ln>
            <a:effectLst/>
          </p:spPr>
          <p:txBody>
            <a:bodyPr wrap="none" anchor="t" anchorCtr="0">
              <a:noAutofit/>
            </a:bodyPr>
            <a:lstStyle/>
            <a:p>
              <a:pPr>
                <a:lnSpc>
                  <a:spcPct val="110000"/>
                </a:lnSpc>
                <a:buClr>
                  <a:srgbClr val="000000"/>
                </a:buClr>
                <a:tabLst>
                  <a:tab pos="404813" algn="r"/>
                </a:tabLst>
              </a:pPr>
              <a:r>
                <a:rPr lang="pt-BR" altLang="en-US" sz="800" b="1" dirty="0">
                  <a:solidFill>
                    <a:srgbClr val="FFFFFF"/>
                  </a:solidFill>
                </a:rPr>
                <a:t>R	20</a:t>
              </a:r>
            </a:p>
            <a:p>
              <a:pPr>
                <a:lnSpc>
                  <a:spcPct val="110000"/>
                </a:lnSpc>
                <a:buClr>
                  <a:srgbClr val="000000"/>
                </a:buClr>
                <a:tabLst>
                  <a:tab pos="404813" algn="r"/>
                </a:tabLst>
              </a:pPr>
              <a:r>
                <a:rPr lang="pt-BR" altLang="en-US" sz="800" b="1" dirty="0">
                  <a:solidFill>
                    <a:srgbClr val="FFFFFF"/>
                  </a:solidFill>
                </a:rPr>
                <a:t>G	23</a:t>
              </a:r>
            </a:p>
            <a:p>
              <a:pPr>
                <a:lnSpc>
                  <a:spcPct val="110000"/>
                </a:lnSpc>
                <a:buClr>
                  <a:srgbClr val="000000"/>
                </a:buClr>
                <a:tabLst>
                  <a:tab pos="404813" algn="r"/>
                </a:tabLst>
              </a:pPr>
              <a:r>
                <a:rPr lang="pt-BR" altLang="en-US" sz="800" b="1" dirty="0">
                  <a:solidFill>
                    <a:srgbClr val="FFFFFF"/>
                  </a:solidFill>
                </a:rPr>
                <a:t>B	56</a:t>
              </a:r>
              <a:endParaRPr lang="en-US" altLang="en-US" sz="800" b="1" dirty="0">
                <a:solidFill>
                  <a:srgbClr val="FFFFFF"/>
                </a:solidFill>
              </a:endParaRPr>
            </a:p>
          </p:txBody>
        </p:sp>
        <p:sp>
          <p:nvSpPr>
            <p:cNvPr id="23" name="Rectangle 59"/>
            <p:cNvSpPr>
              <a:spLocks noChangeArrowheads="1"/>
            </p:cNvSpPr>
            <p:nvPr/>
          </p:nvSpPr>
          <p:spPr bwMode="auto">
            <a:xfrm>
              <a:off x="452712" y="5167787"/>
              <a:ext cx="556112" cy="556112"/>
            </a:xfrm>
            <a:prstGeom prst="rect">
              <a:avLst/>
            </a:prstGeom>
            <a:solidFill>
              <a:srgbClr val="2D8F78"/>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45</a:t>
              </a:r>
            </a:p>
            <a:p>
              <a:pPr>
                <a:lnSpc>
                  <a:spcPct val="110000"/>
                </a:lnSpc>
                <a:buClr>
                  <a:srgbClr val="000000"/>
                </a:buClr>
                <a:tabLst>
                  <a:tab pos="404813" algn="r"/>
                </a:tabLst>
              </a:pPr>
              <a:r>
                <a:rPr lang="en-US" altLang="en-US" sz="800" b="1" dirty="0">
                  <a:solidFill>
                    <a:srgbClr val="FFFFFF"/>
                  </a:solidFill>
                </a:rPr>
                <a:t>G	143</a:t>
              </a:r>
            </a:p>
            <a:p>
              <a:pPr>
                <a:lnSpc>
                  <a:spcPct val="110000"/>
                </a:lnSpc>
                <a:buClr>
                  <a:srgbClr val="000000"/>
                </a:buClr>
                <a:tabLst>
                  <a:tab pos="404813" algn="r"/>
                </a:tabLst>
              </a:pPr>
              <a:r>
                <a:rPr lang="en-US" altLang="en-US" sz="800" b="1" dirty="0">
                  <a:solidFill>
                    <a:srgbClr val="FFFFFF"/>
                  </a:solidFill>
                </a:rPr>
                <a:t>B	120</a:t>
              </a:r>
            </a:p>
          </p:txBody>
        </p:sp>
        <p:sp>
          <p:nvSpPr>
            <p:cNvPr id="24" name="Rectangle 56"/>
            <p:cNvSpPr>
              <a:spLocks noChangeArrowheads="1"/>
            </p:cNvSpPr>
            <p:nvPr/>
          </p:nvSpPr>
          <p:spPr bwMode="auto">
            <a:xfrm>
              <a:off x="3482358" y="5167787"/>
              <a:ext cx="556112" cy="556112"/>
            </a:xfrm>
            <a:prstGeom prst="rect">
              <a:avLst/>
            </a:prstGeom>
            <a:solidFill>
              <a:srgbClr val="B4425D"/>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180</a:t>
              </a:r>
            </a:p>
            <a:p>
              <a:pPr>
                <a:lnSpc>
                  <a:spcPct val="110000"/>
                </a:lnSpc>
                <a:buClr>
                  <a:srgbClr val="000000"/>
                </a:buClr>
                <a:tabLst>
                  <a:tab pos="404813" algn="r"/>
                </a:tabLst>
              </a:pPr>
              <a:r>
                <a:rPr lang="en-US" altLang="en-US" sz="800" b="1" dirty="0">
                  <a:solidFill>
                    <a:srgbClr val="FFFFFF"/>
                  </a:solidFill>
                </a:rPr>
                <a:t>G	66</a:t>
              </a:r>
            </a:p>
            <a:p>
              <a:pPr>
                <a:lnSpc>
                  <a:spcPct val="110000"/>
                </a:lnSpc>
                <a:buClr>
                  <a:srgbClr val="000000"/>
                </a:buClr>
                <a:tabLst>
                  <a:tab pos="404813" algn="r"/>
                </a:tabLst>
              </a:pPr>
              <a:r>
                <a:rPr lang="en-US" altLang="en-US" sz="800" b="1" dirty="0">
                  <a:solidFill>
                    <a:srgbClr val="FFFFFF"/>
                  </a:solidFill>
                </a:rPr>
                <a:t>B	93</a:t>
              </a:r>
            </a:p>
          </p:txBody>
        </p:sp>
        <p:sp>
          <p:nvSpPr>
            <p:cNvPr id="25" name="Rectangle 50"/>
            <p:cNvSpPr>
              <a:spLocks noChangeArrowheads="1"/>
            </p:cNvSpPr>
            <p:nvPr/>
          </p:nvSpPr>
          <p:spPr bwMode="auto">
            <a:xfrm>
              <a:off x="4239770" y="5167787"/>
              <a:ext cx="556112" cy="556112"/>
            </a:xfrm>
            <a:prstGeom prst="rect">
              <a:avLst/>
            </a:prstGeom>
            <a:solidFill>
              <a:srgbClr val="E3D7A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227</a:t>
              </a:r>
            </a:p>
            <a:p>
              <a:pPr>
                <a:lnSpc>
                  <a:spcPct val="110000"/>
                </a:lnSpc>
                <a:buClr>
                  <a:srgbClr val="000000"/>
                </a:buClr>
                <a:tabLst>
                  <a:tab pos="404813" algn="r"/>
                </a:tabLst>
              </a:pPr>
              <a:r>
                <a:rPr lang="pt-BR" altLang="en-US" sz="800" b="1" dirty="0">
                  <a:solidFill>
                    <a:srgbClr val="000000"/>
                  </a:solidFill>
                </a:rPr>
                <a:t>G	215</a:t>
              </a:r>
            </a:p>
            <a:p>
              <a:pPr>
                <a:lnSpc>
                  <a:spcPct val="110000"/>
                </a:lnSpc>
                <a:buClr>
                  <a:srgbClr val="000000"/>
                </a:buClr>
                <a:tabLst>
                  <a:tab pos="404813" algn="r"/>
                </a:tabLst>
              </a:pPr>
              <a:r>
                <a:rPr lang="pt-BR" altLang="en-US" sz="800" b="1" dirty="0">
                  <a:solidFill>
                    <a:srgbClr val="000000"/>
                  </a:solidFill>
                </a:rPr>
                <a:t>B	171</a:t>
              </a:r>
              <a:endParaRPr lang="en-US" altLang="en-US" sz="800" b="1" dirty="0">
                <a:solidFill>
                  <a:srgbClr val="000000"/>
                </a:solidFill>
              </a:endParaRPr>
            </a:p>
          </p:txBody>
        </p:sp>
        <p:sp>
          <p:nvSpPr>
            <p:cNvPr id="26" name="Rectangle 59"/>
            <p:cNvSpPr>
              <a:spLocks noChangeArrowheads="1"/>
            </p:cNvSpPr>
            <p:nvPr/>
          </p:nvSpPr>
          <p:spPr bwMode="auto">
            <a:xfrm>
              <a:off x="5003360" y="5167787"/>
              <a:ext cx="556112" cy="556112"/>
            </a:xfrm>
            <a:prstGeom prst="rect">
              <a:avLst/>
            </a:prstGeom>
            <a:solidFill>
              <a:srgbClr val="C3842F"/>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195</a:t>
              </a:r>
            </a:p>
            <a:p>
              <a:pPr>
                <a:lnSpc>
                  <a:spcPct val="110000"/>
                </a:lnSpc>
                <a:buClr>
                  <a:srgbClr val="000000"/>
                </a:buClr>
                <a:tabLst>
                  <a:tab pos="404813" algn="r"/>
                </a:tabLst>
              </a:pPr>
              <a:r>
                <a:rPr lang="en-US" altLang="en-US" sz="800" b="1" dirty="0">
                  <a:solidFill>
                    <a:srgbClr val="FFFFFF"/>
                  </a:solidFill>
                </a:rPr>
                <a:t>G	132</a:t>
              </a:r>
            </a:p>
            <a:p>
              <a:pPr>
                <a:lnSpc>
                  <a:spcPct val="110000"/>
                </a:lnSpc>
                <a:buClr>
                  <a:srgbClr val="000000"/>
                </a:buClr>
                <a:tabLst>
                  <a:tab pos="404813" algn="r"/>
                </a:tabLst>
              </a:pPr>
              <a:r>
                <a:rPr lang="en-US" altLang="en-US" sz="800" b="1" dirty="0">
                  <a:solidFill>
                    <a:srgbClr val="FFFFFF"/>
                  </a:solidFill>
                </a:rPr>
                <a:t>B	47</a:t>
              </a:r>
            </a:p>
          </p:txBody>
        </p:sp>
        <p:sp>
          <p:nvSpPr>
            <p:cNvPr id="27" name="Rectangle 56"/>
            <p:cNvSpPr>
              <a:spLocks noChangeArrowheads="1"/>
            </p:cNvSpPr>
            <p:nvPr/>
          </p:nvSpPr>
          <p:spPr bwMode="auto">
            <a:xfrm>
              <a:off x="1967536" y="5167787"/>
              <a:ext cx="556112" cy="556112"/>
            </a:xfrm>
            <a:prstGeom prst="rect">
              <a:avLst/>
            </a:prstGeom>
            <a:solidFill>
              <a:srgbClr val="929BCA"/>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146</a:t>
              </a:r>
            </a:p>
            <a:p>
              <a:pPr>
                <a:lnSpc>
                  <a:spcPct val="110000"/>
                </a:lnSpc>
                <a:buClr>
                  <a:srgbClr val="000000"/>
                </a:buClr>
                <a:tabLst>
                  <a:tab pos="404813" algn="r"/>
                </a:tabLst>
              </a:pPr>
              <a:r>
                <a:rPr lang="en-US" altLang="en-US" sz="800" b="1" dirty="0">
                  <a:solidFill>
                    <a:srgbClr val="FFFFFF"/>
                  </a:solidFill>
                </a:rPr>
                <a:t>G	155</a:t>
              </a:r>
            </a:p>
            <a:p>
              <a:pPr>
                <a:lnSpc>
                  <a:spcPct val="110000"/>
                </a:lnSpc>
                <a:buClr>
                  <a:srgbClr val="000000"/>
                </a:buClr>
                <a:tabLst>
                  <a:tab pos="404813" algn="r"/>
                </a:tabLst>
              </a:pPr>
              <a:r>
                <a:rPr lang="en-US" altLang="en-US" sz="800" b="1" dirty="0">
                  <a:solidFill>
                    <a:srgbClr val="FFFFFF"/>
                  </a:solidFill>
                </a:rPr>
                <a:t>B	202</a:t>
              </a:r>
            </a:p>
          </p:txBody>
        </p:sp>
        <p:sp>
          <p:nvSpPr>
            <p:cNvPr id="28" name="Rectangle 50"/>
            <p:cNvSpPr>
              <a:spLocks noChangeArrowheads="1"/>
            </p:cNvSpPr>
            <p:nvPr/>
          </p:nvSpPr>
          <p:spPr bwMode="auto">
            <a:xfrm>
              <a:off x="1210124" y="5167787"/>
              <a:ext cx="556112" cy="556112"/>
            </a:xfrm>
            <a:prstGeom prst="rect">
              <a:avLst/>
            </a:prstGeom>
            <a:solidFill>
              <a:srgbClr val="92DECC"/>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146</a:t>
              </a:r>
            </a:p>
            <a:p>
              <a:pPr>
                <a:lnSpc>
                  <a:spcPct val="110000"/>
                </a:lnSpc>
                <a:buClr>
                  <a:srgbClr val="000000"/>
                </a:buClr>
                <a:tabLst>
                  <a:tab pos="404813" algn="r"/>
                </a:tabLst>
              </a:pPr>
              <a:r>
                <a:rPr lang="pt-BR" altLang="en-US" sz="800" b="1" dirty="0">
                  <a:solidFill>
                    <a:srgbClr val="000000"/>
                  </a:solidFill>
                </a:rPr>
                <a:t>G	222</a:t>
              </a:r>
            </a:p>
            <a:p>
              <a:pPr>
                <a:lnSpc>
                  <a:spcPct val="110000"/>
                </a:lnSpc>
                <a:buClr>
                  <a:srgbClr val="000000"/>
                </a:buClr>
                <a:tabLst>
                  <a:tab pos="404813" algn="r"/>
                </a:tabLst>
              </a:pPr>
              <a:r>
                <a:rPr lang="pt-BR" altLang="en-US" sz="800" b="1" dirty="0">
                  <a:solidFill>
                    <a:srgbClr val="000000"/>
                  </a:solidFill>
                </a:rPr>
                <a:t>B	204</a:t>
              </a:r>
              <a:endParaRPr lang="en-US" altLang="en-US" sz="800" b="1" dirty="0">
                <a:solidFill>
                  <a:srgbClr val="000000"/>
                </a:solidFill>
              </a:endParaRPr>
            </a:p>
          </p:txBody>
        </p:sp>
        <p:sp>
          <p:nvSpPr>
            <p:cNvPr id="29" name="Rectangle 50"/>
            <p:cNvSpPr>
              <a:spLocks noChangeArrowheads="1"/>
            </p:cNvSpPr>
            <p:nvPr/>
          </p:nvSpPr>
          <p:spPr bwMode="auto">
            <a:xfrm>
              <a:off x="2724947" y="5167787"/>
              <a:ext cx="556112" cy="556112"/>
            </a:xfrm>
            <a:prstGeom prst="rect">
              <a:avLst/>
            </a:prstGeom>
            <a:solidFill>
              <a:srgbClr val="D5D9E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213</a:t>
              </a:r>
            </a:p>
            <a:p>
              <a:pPr>
                <a:lnSpc>
                  <a:spcPct val="110000"/>
                </a:lnSpc>
                <a:buClr>
                  <a:srgbClr val="000000"/>
                </a:buClr>
                <a:tabLst>
                  <a:tab pos="404813" algn="r"/>
                </a:tabLst>
              </a:pPr>
              <a:r>
                <a:rPr lang="pt-BR" altLang="en-US" sz="800" b="1" dirty="0">
                  <a:solidFill>
                    <a:srgbClr val="000000"/>
                  </a:solidFill>
                </a:rPr>
                <a:t>G	217</a:t>
              </a:r>
            </a:p>
            <a:p>
              <a:pPr>
                <a:lnSpc>
                  <a:spcPct val="110000"/>
                </a:lnSpc>
                <a:buClr>
                  <a:srgbClr val="000000"/>
                </a:buClr>
                <a:tabLst>
                  <a:tab pos="404813" algn="r"/>
                </a:tabLst>
              </a:pPr>
              <a:r>
                <a:rPr lang="pt-BR" altLang="en-US" sz="800" b="1" dirty="0">
                  <a:solidFill>
                    <a:srgbClr val="000000"/>
                  </a:solidFill>
                </a:rPr>
                <a:t>B	235</a:t>
              </a:r>
              <a:endParaRPr lang="en-US" altLang="en-US" sz="800" b="1" dirty="0">
                <a:solidFill>
                  <a:srgbClr val="000000"/>
                </a:solidFill>
              </a:endParaRPr>
            </a:p>
          </p:txBody>
        </p:sp>
        <p:sp>
          <p:nvSpPr>
            <p:cNvPr id="30" name="Rectangle 59"/>
            <p:cNvSpPr>
              <a:spLocks noChangeArrowheads="1"/>
            </p:cNvSpPr>
            <p:nvPr/>
          </p:nvSpPr>
          <p:spPr bwMode="auto">
            <a:xfrm>
              <a:off x="5727260" y="5167787"/>
              <a:ext cx="556112" cy="556112"/>
            </a:xfrm>
            <a:prstGeom prst="rect">
              <a:avLst/>
            </a:prstGeom>
            <a:solidFill>
              <a:srgbClr val="00306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48</a:t>
              </a:r>
            </a:p>
            <a:p>
              <a:pPr>
                <a:lnSpc>
                  <a:spcPct val="110000"/>
                </a:lnSpc>
                <a:buClr>
                  <a:srgbClr val="000000"/>
                </a:buClr>
                <a:tabLst>
                  <a:tab pos="404813" algn="r"/>
                </a:tabLst>
              </a:pPr>
              <a:r>
                <a:rPr lang="en-US" altLang="en-US" sz="800" b="1" dirty="0">
                  <a:solidFill>
                    <a:srgbClr val="FFFFFF"/>
                  </a:solidFill>
                </a:rPr>
                <a:t>B	100</a:t>
              </a:r>
            </a:p>
          </p:txBody>
        </p:sp>
        <p:sp>
          <p:nvSpPr>
            <p:cNvPr id="31" name="Rectangle 48"/>
            <p:cNvSpPr>
              <a:spLocks noChangeArrowheads="1"/>
            </p:cNvSpPr>
            <p:nvPr/>
          </p:nvSpPr>
          <p:spPr bwMode="auto">
            <a:xfrm>
              <a:off x="452712" y="3460930"/>
              <a:ext cx="556112" cy="556112"/>
            </a:xfrm>
            <a:prstGeom prst="rect">
              <a:avLst/>
            </a:prstGeom>
            <a:solidFill>
              <a:srgbClr val="005AA4"/>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90</a:t>
              </a:r>
            </a:p>
            <a:p>
              <a:pPr>
                <a:lnSpc>
                  <a:spcPct val="110000"/>
                </a:lnSpc>
                <a:buClr>
                  <a:srgbClr val="000000"/>
                </a:buClr>
                <a:tabLst>
                  <a:tab pos="404813" algn="r"/>
                </a:tabLst>
              </a:pPr>
              <a:r>
                <a:rPr lang="en-US" altLang="en-US" sz="800" b="1" dirty="0">
                  <a:solidFill>
                    <a:srgbClr val="FFFFFF"/>
                  </a:solidFill>
                </a:rPr>
                <a:t>B	164</a:t>
              </a:r>
            </a:p>
          </p:txBody>
        </p:sp>
        <p:sp>
          <p:nvSpPr>
            <p:cNvPr id="32" name="Rectangle 50"/>
            <p:cNvSpPr>
              <a:spLocks noChangeArrowheads="1"/>
            </p:cNvSpPr>
            <p:nvPr/>
          </p:nvSpPr>
          <p:spPr bwMode="auto">
            <a:xfrm>
              <a:off x="4239770" y="3460930"/>
              <a:ext cx="556112" cy="556112"/>
            </a:xfrm>
            <a:prstGeom prst="rect">
              <a:avLst/>
            </a:prstGeom>
            <a:solidFill>
              <a:srgbClr val="93959B"/>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FFFFFF"/>
                  </a:solidFill>
                </a:rPr>
                <a:t>R	147</a:t>
              </a:r>
            </a:p>
            <a:p>
              <a:pPr>
                <a:lnSpc>
                  <a:spcPct val="110000"/>
                </a:lnSpc>
                <a:buClr>
                  <a:srgbClr val="000000"/>
                </a:buClr>
                <a:tabLst>
                  <a:tab pos="404813" algn="r"/>
                </a:tabLst>
              </a:pPr>
              <a:r>
                <a:rPr lang="pt-BR" altLang="en-US" sz="800" b="1" dirty="0">
                  <a:solidFill>
                    <a:srgbClr val="FFFFFF"/>
                  </a:solidFill>
                </a:rPr>
                <a:t>G	149</a:t>
              </a:r>
            </a:p>
            <a:p>
              <a:pPr>
                <a:lnSpc>
                  <a:spcPct val="110000"/>
                </a:lnSpc>
                <a:buClr>
                  <a:srgbClr val="000000"/>
                </a:buClr>
                <a:tabLst>
                  <a:tab pos="404813" algn="r"/>
                </a:tabLst>
              </a:pPr>
              <a:r>
                <a:rPr lang="pt-BR" altLang="en-US" sz="800" b="1" dirty="0">
                  <a:solidFill>
                    <a:srgbClr val="FFFFFF"/>
                  </a:solidFill>
                </a:rPr>
                <a:t>B	155</a:t>
              </a:r>
              <a:endParaRPr lang="en-US" altLang="en-US" sz="800" b="1" dirty="0">
                <a:solidFill>
                  <a:srgbClr val="FFFFFF"/>
                </a:solidFill>
              </a:endParaRPr>
            </a:p>
          </p:txBody>
        </p:sp>
        <p:sp>
          <p:nvSpPr>
            <p:cNvPr id="33" name="Rectangle 56"/>
            <p:cNvSpPr>
              <a:spLocks noChangeArrowheads="1"/>
            </p:cNvSpPr>
            <p:nvPr/>
          </p:nvSpPr>
          <p:spPr bwMode="auto">
            <a:xfrm>
              <a:off x="2724947" y="3460930"/>
              <a:ext cx="556112" cy="556112"/>
            </a:xfrm>
            <a:prstGeom prst="rect">
              <a:avLst/>
            </a:prstGeom>
            <a:solidFill>
              <a:srgbClr val="3BC3A3"/>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59</a:t>
              </a:r>
            </a:p>
            <a:p>
              <a:pPr>
                <a:lnSpc>
                  <a:spcPct val="110000"/>
                </a:lnSpc>
                <a:buClr>
                  <a:srgbClr val="000000"/>
                </a:buClr>
                <a:tabLst>
                  <a:tab pos="404813" algn="r"/>
                </a:tabLst>
              </a:pPr>
              <a:r>
                <a:rPr lang="en-US" altLang="en-US" sz="800" b="1" dirty="0">
                  <a:solidFill>
                    <a:srgbClr val="FFFFFF"/>
                  </a:solidFill>
                </a:rPr>
                <a:t>G	195</a:t>
              </a:r>
            </a:p>
            <a:p>
              <a:pPr>
                <a:lnSpc>
                  <a:spcPct val="110000"/>
                </a:lnSpc>
                <a:buClr>
                  <a:srgbClr val="000000"/>
                </a:buClr>
                <a:tabLst>
                  <a:tab pos="404813" algn="r"/>
                </a:tabLst>
              </a:pPr>
              <a:r>
                <a:rPr lang="en-US" altLang="en-US" sz="800" b="1" dirty="0">
                  <a:solidFill>
                    <a:srgbClr val="FFFFFF"/>
                  </a:solidFill>
                </a:rPr>
                <a:t>B	163</a:t>
              </a:r>
            </a:p>
          </p:txBody>
        </p:sp>
        <p:sp>
          <p:nvSpPr>
            <p:cNvPr id="34" name="Rectangle 57"/>
            <p:cNvSpPr>
              <a:spLocks noChangeArrowheads="1"/>
            </p:cNvSpPr>
            <p:nvPr/>
          </p:nvSpPr>
          <p:spPr bwMode="auto">
            <a:xfrm>
              <a:off x="1210124" y="3460930"/>
              <a:ext cx="556112" cy="556112"/>
            </a:xfrm>
            <a:prstGeom prst="rect">
              <a:avLst/>
            </a:prstGeom>
            <a:solidFill>
              <a:srgbClr val="00A1E2"/>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0</a:t>
              </a:r>
            </a:p>
            <a:p>
              <a:pPr>
                <a:lnSpc>
                  <a:spcPct val="110000"/>
                </a:lnSpc>
                <a:buClr>
                  <a:srgbClr val="000000"/>
                </a:buClr>
                <a:tabLst>
                  <a:tab pos="404813" algn="r"/>
                </a:tabLst>
              </a:pPr>
              <a:r>
                <a:rPr lang="en-US" altLang="en-US" sz="800" b="1" dirty="0">
                  <a:solidFill>
                    <a:srgbClr val="FFFFFF"/>
                  </a:solidFill>
                </a:rPr>
                <a:t>G	161</a:t>
              </a:r>
            </a:p>
            <a:p>
              <a:pPr>
                <a:lnSpc>
                  <a:spcPct val="110000"/>
                </a:lnSpc>
                <a:buClr>
                  <a:srgbClr val="000000"/>
                </a:buClr>
                <a:tabLst>
                  <a:tab pos="404813" algn="r"/>
                </a:tabLst>
              </a:pPr>
              <a:r>
                <a:rPr lang="en-US" altLang="en-US" sz="800" b="1" dirty="0">
                  <a:solidFill>
                    <a:srgbClr val="FFFFFF"/>
                  </a:solidFill>
                </a:rPr>
                <a:t>B	226</a:t>
              </a:r>
            </a:p>
          </p:txBody>
        </p:sp>
        <p:sp>
          <p:nvSpPr>
            <p:cNvPr id="35" name="Rectangle 58"/>
            <p:cNvSpPr>
              <a:spLocks noChangeArrowheads="1"/>
            </p:cNvSpPr>
            <p:nvPr/>
          </p:nvSpPr>
          <p:spPr bwMode="auto">
            <a:xfrm>
              <a:off x="3482358" y="3460930"/>
              <a:ext cx="556112" cy="556112"/>
            </a:xfrm>
            <a:prstGeom prst="rect">
              <a:avLst/>
            </a:prstGeom>
            <a:solidFill>
              <a:srgbClr val="D0B86A"/>
            </a:solidFill>
            <a:ln w="9525" algn="ctr">
              <a:noFill/>
              <a:miter lim="800000"/>
              <a:headEnd/>
              <a:tailEnd/>
            </a:ln>
            <a:effectLst/>
          </p:spPr>
          <p:txBody>
            <a:bodyPr/>
            <a:lstStyle/>
            <a:p>
              <a:pPr>
                <a:lnSpc>
                  <a:spcPct val="110000"/>
                </a:lnSpc>
                <a:buClr>
                  <a:srgbClr val="000000"/>
                </a:buClr>
                <a:buFont typeface="Symbol" pitchFamily="18" charset="2"/>
                <a:buNone/>
                <a:tabLst>
                  <a:tab pos="404813" algn="r"/>
                </a:tabLst>
              </a:pPr>
              <a:r>
                <a:rPr lang="en-US" altLang="en-US" sz="800" b="1" dirty="0">
                  <a:solidFill>
                    <a:srgbClr val="FFFFFF"/>
                  </a:solidFill>
                </a:rPr>
                <a:t>R	208</a:t>
              </a:r>
            </a:p>
            <a:p>
              <a:pPr>
                <a:lnSpc>
                  <a:spcPct val="110000"/>
                </a:lnSpc>
                <a:buClr>
                  <a:srgbClr val="000000"/>
                </a:buClr>
                <a:buFont typeface="Symbol" pitchFamily="18" charset="2"/>
                <a:buNone/>
                <a:tabLst>
                  <a:tab pos="404813" algn="r"/>
                </a:tabLst>
              </a:pPr>
              <a:r>
                <a:rPr lang="en-US" altLang="en-US" sz="800" b="1" dirty="0">
                  <a:solidFill>
                    <a:srgbClr val="FFFFFF"/>
                  </a:solidFill>
                </a:rPr>
                <a:t>G	184</a:t>
              </a:r>
            </a:p>
            <a:p>
              <a:pPr>
                <a:lnSpc>
                  <a:spcPct val="110000"/>
                </a:lnSpc>
                <a:buClr>
                  <a:srgbClr val="000000"/>
                </a:buClr>
                <a:buFont typeface="Symbol" pitchFamily="18" charset="2"/>
                <a:buNone/>
                <a:tabLst>
                  <a:tab pos="404813" algn="r"/>
                </a:tabLst>
              </a:pPr>
              <a:r>
                <a:rPr lang="en-US" altLang="en-US" sz="800" b="1" dirty="0">
                  <a:solidFill>
                    <a:srgbClr val="FFFFFF"/>
                  </a:solidFill>
                </a:rPr>
                <a:t>B	106</a:t>
              </a:r>
            </a:p>
          </p:txBody>
        </p:sp>
        <p:sp>
          <p:nvSpPr>
            <p:cNvPr id="36" name="Rectangle 59"/>
            <p:cNvSpPr>
              <a:spLocks noChangeArrowheads="1"/>
            </p:cNvSpPr>
            <p:nvPr/>
          </p:nvSpPr>
          <p:spPr bwMode="auto">
            <a:xfrm>
              <a:off x="1967536" y="3460930"/>
              <a:ext cx="556112" cy="556112"/>
            </a:xfrm>
            <a:prstGeom prst="rect">
              <a:avLst/>
            </a:prstGeom>
            <a:solidFill>
              <a:srgbClr val="6769B5"/>
            </a:solidFill>
            <a:ln w="9525" algn="ctr">
              <a:noFill/>
              <a:miter lim="800000"/>
              <a:headEnd/>
              <a:tailEnd/>
            </a:ln>
            <a:effectLst/>
          </p:spPr>
          <p:txBody>
            <a:bodyPr/>
            <a:lstStyle/>
            <a:p>
              <a:pPr>
                <a:lnSpc>
                  <a:spcPct val="110000"/>
                </a:lnSpc>
                <a:buClr>
                  <a:srgbClr val="000000"/>
                </a:buClr>
                <a:tabLst>
                  <a:tab pos="404813" algn="r"/>
                </a:tabLst>
              </a:pPr>
              <a:r>
                <a:rPr lang="en-US" altLang="en-US" sz="800" b="1" dirty="0">
                  <a:solidFill>
                    <a:srgbClr val="FFFFFF"/>
                  </a:solidFill>
                </a:rPr>
                <a:t>R	103</a:t>
              </a:r>
            </a:p>
            <a:p>
              <a:pPr>
                <a:lnSpc>
                  <a:spcPct val="110000"/>
                </a:lnSpc>
                <a:buClr>
                  <a:srgbClr val="000000"/>
                </a:buClr>
                <a:tabLst>
                  <a:tab pos="404813" algn="r"/>
                </a:tabLst>
              </a:pPr>
              <a:r>
                <a:rPr lang="en-US" altLang="en-US" sz="800" b="1" dirty="0">
                  <a:solidFill>
                    <a:srgbClr val="FFFFFF"/>
                  </a:solidFill>
                </a:rPr>
                <a:t>G	105</a:t>
              </a:r>
            </a:p>
            <a:p>
              <a:pPr>
                <a:lnSpc>
                  <a:spcPct val="110000"/>
                </a:lnSpc>
                <a:buClr>
                  <a:srgbClr val="000000"/>
                </a:buClr>
                <a:tabLst>
                  <a:tab pos="404813" algn="r"/>
                </a:tabLst>
              </a:pPr>
              <a:r>
                <a:rPr lang="en-US" altLang="en-US" sz="800" b="1" dirty="0">
                  <a:solidFill>
                    <a:srgbClr val="FFFFFF"/>
                  </a:solidFill>
                </a:rPr>
                <a:t>B	181</a:t>
              </a:r>
            </a:p>
          </p:txBody>
        </p:sp>
        <p:sp>
          <p:nvSpPr>
            <p:cNvPr id="37" name="Rectangle 36"/>
            <p:cNvSpPr>
              <a:spLocks noChangeArrowheads="1"/>
            </p:cNvSpPr>
            <p:nvPr/>
          </p:nvSpPr>
          <p:spPr bwMode="auto">
            <a:xfrm>
              <a:off x="5003360" y="3460930"/>
              <a:ext cx="556112" cy="556112"/>
            </a:xfrm>
            <a:prstGeom prst="rect">
              <a:avLst/>
            </a:prstGeom>
            <a:solidFill>
              <a:srgbClr val="97D0FF"/>
            </a:solidFill>
            <a:ln w="9525" algn="ctr">
              <a:noFill/>
              <a:miter lim="800000"/>
              <a:headEnd/>
              <a:tailEnd/>
            </a:ln>
            <a:effectLst/>
          </p:spPr>
          <p:txBody>
            <a:bodyPr/>
            <a:lstStyle/>
            <a:p>
              <a:pPr>
                <a:lnSpc>
                  <a:spcPct val="110000"/>
                </a:lnSpc>
                <a:buClr>
                  <a:srgbClr val="000000"/>
                </a:buClr>
                <a:tabLst>
                  <a:tab pos="404813" algn="r"/>
                </a:tabLst>
              </a:pPr>
              <a:r>
                <a:rPr lang="pt-BR" altLang="en-US" sz="800" b="1" dirty="0">
                  <a:solidFill>
                    <a:srgbClr val="000000"/>
                  </a:solidFill>
                </a:rPr>
                <a:t>R	151G	208B	255</a:t>
              </a:r>
              <a:endParaRPr lang="en-US" altLang="en-US" sz="800" b="1" dirty="0">
                <a:solidFill>
                  <a:srgbClr val="000000"/>
                </a:solidFill>
              </a:endParaRPr>
            </a:p>
          </p:txBody>
        </p:sp>
      </p:grpSp>
    </p:spTree>
    <p:extLst>
      <p:ext uri="{BB962C8B-B14F-4D97-AF65-F5344CB8AC3E}">
        <p14:creationId xmlns:p14="http://schemas.microsoft.com/office/powerpoint/2010/main" val="1129589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391214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8220456" cy="307777"/>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457197" y="1554163"/>
            <a:ext cx="8220456" cy="425196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457197" y="586726"/>
            <a:ext cx="8228664"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196" y="6519672"/>
            <a:ext cx="8229600"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57994"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82988"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57994" y="7066280"/>
            <a:ext cx="8224994" cy="369332"/>
            <a:chOff x="457994" y="7066280"/>
            <a:chExt cx="8224994" cy="914400"/>
          </a:xfrm>
        </p:grpSpPr>
        <p:cxnSp>
          <p:nvCxnSpPr>
            <p:cNvPr id="13" name="Straight Connector 12"/>
            <p:cNvCxnSpPr/>
            <p:nvPr userDrawn="1"/>
          </p:nvCxnSpPr>
          <p:spPr>
            <a:xfrm>
              <a:off x="457994"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682988"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91695" y="-452043"/>
            <a:ext cx="939681" cy="277485"/>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0" name="TextBox 19"/>
          <p:cNvSpPr txBox="1"/>
          <p:nvPr/>
        </p:nvSpPr>
        <p:spPr>
          <a:xfrm>
            <a:off x="-491695" y="7066280"/>
            <a:ext cx="939681" cy="369332"/>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1" name="TextBox 20"/>
          <p:cNvSpPr txBox="1"/>
          <p:nvPr/>
        </p:nvSpPr>
        <p:spPr>
          <a:xfrm>
            <a:off x="8693150" y="-452043"/>
            <a:ext cx="1010213" cy="277485"/>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sp>
        <p:nvSpPr>
          <p:cNvPr id="22" name="TextBox 21"/>
          <p:cNvSpPr txBox="1"/>
          <p:nvPr/>
        </p:nvSpPr>
        <p:spPr>
          <a:xfrm>
            <a:off x="8693150" y="7066280"/>
            <a:ext cx="1010213" cy="369332"/>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grpSp>
        <p:nvGrpSpPr>
          <p:cNvPr id="33" name="Group 32"/>
          <p:cNvGrpSpPr/>
          <p:nvPr/>
        </p:nvGrpSpPr>
        <p:grpSpPr>
          <a:xfrm>
            <a:off x="-914399" y="1554480"/>
            <a:ext cx="743133" cy="340739"/>
            <a:chOff x="-914399" y="1554480"/>
            <a:chExt cx="743133" cy="340739"/>
          </a:xfrm>
        </p:grpSpPr>
        <p:sp>
          <p:nvSpPr>
            <p:cNvPr id="23" name="TextBox 22"/>
            <p:cNvSpPr txBox="1"/>
            <p:nvPr userDrawn="1"/>
          </p:nvSpPr>
          <p:spPr>
            <a:xfrm>
              <a:off x="-914399" y="1645920"/>
              <a:ext cx="742190"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Place content</a:t>
              </a:r>
              <a:br>
                <a:rPr lang="en-US" dirty="0"/>
              </a:br>
              <a:r>
                <a:rPr lang="en-US" dirty="0"/>
                <a:t>below  this line</a:t>
              </a:r>
            </a:p>
          </p:txBody>
        </p:sp>
        <p:cxnSp>
          <p:nvCxnSpPr>
            <p:cNvPr id="16" name="Straight Connector 15"/>
            <p:cNvCxnSpPr/>
            <p:nvPr userDrawn="1"/>
          </p:nvCxnSpPr>
          <p:spPr>
            <a:xfrm>
              <a:off x="-913456" y="1554480"/>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372600" y="1554163"/>
            <a:ext cx="742191" cy="368756"/>
            <a:chOff x="9372600" y="1554163"/>
            <a:chExt cx="742191" cy="368756"/>
          </a:xfrm>
        </p:grpSpPr>
        <p:cxnSp>
          <p:nvCxnSpPr>
            <p:cNvPr id="18" name="Straight Connector 17"/>
            <p:cNvCxnSpPr/>
            <p:nvPr userDrawn="1"/>
          </p:nvCxnSpPr>
          <p:spPr>
            <a:xfrm>
              <a:off x="9372600" y="1554163"/>
              <a:ext cx="7421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9372600" y="1645920"/>
              <a:ext cx="742191" cy="276999"/>
            </a:xfrm>
            <a:prstGeom prst="rect">
              <a:avLst/>
            </a:prstGeom>
            <a:noFill/>
          </p:spPr>
          <p:txBody>
            <a:bodyPr wrap="none" lIns="0" tIns="0" rIns="0" bIns="0" rtlCol="0">
              <a:spAutoFit/>
            </a:bodyPr>
            <a:lstStyle/>
            <a:p>
              <a:pPr algn="l"/>
              <a:r>
                <a:rPr lang="en-US" sz="900" b="1" baseline="0" dirty="0">
                  <a:solidFill>
                    <a:srgbClr val="A2A2A2"/>
                  </a:solidFill>
                </a:rPr>
                <a:t>Place content</a:t>
              </a:r>
              <a:br>
                <a:rPr lang="en-US" sz="900" b="1" baseline="0" dirty="0">
                  <a:solidFill>
                    <a:srgbClr val="A2A2A2"/>
                  </a:solidFill>
                </a:rPr>
              </a:br>
              <a:r>
                <a:rPr lang="en-US" sz="900" b="1" baseline="0" dirty="0">
                  <a:solidFill>
                    <a:srgbClr val="A2A2A2"/>
                  </a:solidFill>
                </a:rPr>
                <a:t>below this line</a:t>
              </a:r>
            </a:p>
          </p:txBody>
        </p:sp>
      </p:grpSp>
      <p:cxnSp>
        <p:nvCxnSpPr>
          <p:cNvPr id="26" name="Straight Connector 25"/>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8626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520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847331"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53415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12616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9943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705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6057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23869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38692" y="-336588"/>
            <a:ext cx="367983" cy="184666"/>
          </a:xfrm>
          <a:prstGeom prst="rect">
            <a:avLst/>
          </a:prstGeom>
          <a:noFill/>
        </p:spPr>
        <p:txBody>
          <a:bodyPr wrap="square" lIns="0" tIns="0" rIns="0" bIns="0" rtlCol="0">
            <a:spAutoFit/>
          </a:bodyPr>
          <a:lstStyle/>
          <a:p>
            <a:endParaRPr/>
          </a:p>
        </p:txBody>
      </p:sp>
      <p:sp>
        <p:nvSpPr>
          <p:cNvPr id="62" name="TextBox 61"/>
          <p:cNvSpPr txBox="1"/>
          <p:nvPr/>
        </p:nvSpPr>
        <p:spPr>
          <a:xfrm>
            <a:off x="4397058" y="-336588"/>
            <a:ext cx="367983" cy="184666"/>
          </a:xfrm>
          <a:prstGeom prst="rect">
            <a:avLst/>
          </a:prstGeom>
          <a:noFill/>
        </p:spPr>
        <p:txBody>
          <a:bodyPr wrap="square" lIns="0" tIns="0" rIns="0" bIns="0" rtlCol="0">
            <a:spAutoFit/>
          </a:bodyPr>
          <a:lstStyle/>
          <a:p>
            <a:endParaRPr/>
          </a:p>
        </p:txBody>
      </p:sp>
      <p:sp>
        <p:nvSpPr>
          <p:cNvPr id="63" name="TextBox 62"/>
          <p:cNvSpPr txBox="1"/>
          <p:nvPr/>
        </p:nvSpPr>
        <p:spPr>
          <a:xfrm>
            <a:off x="6537325" y="-336588"/>
            <a:ext cx="366713" cy="184666"/>
          </a:xfrm>
          <a:prstGeom prst="rect">
            <a:avLst/>
          </a:prstGeom>
          <a:noFill/>
        </p:spPr>
        <p:txBody>
          <a:bodyPr wrap="square" lIns="0" tIns="0" rIns="0" bIns="0" rtlCol="0">
            <a:spAutoFit/>
          </a:bodyPr>
          <a:lstStyle/>
          <a:p>
            <a:endParaRPr/>
          </a:p>
        </p:txBody>
      </p:sp>
      <p:sp>
        <p:nvSpPr>
          <p:cNvPr id="64" name="TextBox 63"/>
          <p:cNvSpPr txBox="1"/>
          <p:nvPr/>
        </p:nvSpPr>
        <p:spPr>
          <a:xfrm>
            <a:off x="5851526" y="-336588"/>
            <a:ext cx="274638" cy="184666"/>
          </a:xfrm>
          <a:prstGeom prst="rect">
            <a:avLst/>
          </a:prstGeom>
          <a:noFill/>
        </p:spPr>
        <p:txBody>
          <a:bodyPr wrap="square" lIns="0" tIns="0" rIns="0" bIns="0" rtlCol="0">
            <a:spAutoFit/>
          </a:bodyPr>
          <a:lstStyle/>
          <a:p>
            <a:endParaRPr/>
          </a:p>
        </p:txBody>
      </p:sp>
      <p:sp>
        <p:nvSpPr>
          <p:cNvPr id="65" name="TextBox 64"/>
          <p:cNvSpPr txBox="1"/>
          <p:nvPr/>
        </p:nvSpPr>
        <p:spPr>
          <a:xfrm>
            <a:off x="3017838" y="-336588"/>
            <a:ext cx="272416" cy="184666"/>
          </a:xfrm>
          <a:prstGeom prst="rect">
            <a:avLst/>
          </a:prstGeom>
          <a:noFill/>
        </p:spPr>
        <p:txBody>
          <a:bodyPr wrap="square" lIns="0" tIns="0" rIns="0" bIns="0" rtlCol="0">
            <a:spAutoFit/>
          </a:bodyPr>
          <a:lstStyle/>
          <a:p>
            <a:endParaRPr/>
          </a:p>
        </p:txBody>
      </p:sp>
      <p:sp>
        <p:nvSpPr>
          <p:cNvPr id="39" name="TextBox 38"/>
          <p:cNvSpPr txBox="1"/>
          <p:nvPr/>
        </p:nvSpPr>
        <p:spPr>
          <a:xfrm>
            <a:off x="8566918" y="6599581"/>
            <a:ext cx="125034" cy="123111"/>
          </a:xfrm>
          <a:prstGeom prst="rect">
            <a:avLst/>
          </a:prstGeom>
          <a:noFill/>
        </p:spPr>
        <p:txBody>
          <a:bodyPr wrap="none" lIns="0" tIns="0" rIns="0" bIns="0" rtlCol="0">
            <a:spAutoFit/>
          </a:bodyPr>
          <a:lstStyle/>
          <a:p>
            <a:pPr algn="r"/>
            <a:fld id="{E6667446-6A31-49F1-98F7-C685150C1F9A}" type="slidenum">
              <a:rPr lang="en-US" sz="800" smtClean="0">
                <a:solidFill>
                  <a:srgbClr val="868686"/>
                </a:solidFill>
                <a:latin typeface="+mj-lt"/>
              </a:rPr>
              <a:pPr algn="r"/>
              <a:t>‹#›</a:t>
            </a:fld>
            <a:endParaRPr lang="en-US" sz="800" dirty="0">
              <a:solidFill>
                <a:srgbClr val="868686"/>
              </a:solidFill>
              <a:latin typeface="+mj-lt"/>
            </a:endParaRPr>
          </a:p>
        </p:txBody>
      </p:sp>
      <p:cxnSp>
        <p:nvCxnSpPr>
          <p:cNvPr id="42" name="Straight Connector 41"/>
          <p:cNvCxnSpPr/>
          <p:nvPr/>
        </p:nvCxnSpPr>
        <p:spPr>
          <a:xfrm>
            <a:off x="-913456" y="6491922"/>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182101" y="6195631"/>
            <a:ext cx="1009892"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Source and</a:t>
            </a:r>
            <a:br>
              <a:rPr lang="en-US" dirty="0"/>
            </a:br>
            <a:r>
              <a:rPr lang="en-US" dirty="0"/>
              <a:t>Footnotes Guideline</a:t>
            </a:r>
          </a:p>
        </p:txBody>
      </p:sp>
      <p:grpSp>
        <p:nvGrpSpPr>
          <p:cNvPr id="32" name="Group 31"/>
          <p:cNvGrpSpPr/>
          <p:nvPr/>
        </p:nvGrpSpPr>
        <p:grpSpPr>
          <a:xfrm>
            <a:off x="457200" y="-577228"/>
            <a:ext cx="8231188" cy="213360"/>
            <a:chOff x="457200" y="-701040"/>
            <a:chExt cx="8231188" cy="213360"/>
          </a:xfrm>
          <a:solidFill>
            <a:srgbClr val="A9A9A9"/>
          </a:solidFill>
        </p:grpSpPr>
        <p:grpSp>
          <p:nvGrpSpPr>
            <p:cNvPr id="17" name="Group 16"/>
            <p:cNvGrpSpPr/>
            <p:nvPr userDrawn="1"/>
          </p:nvGrpSpPr>
          <p:grpSpPr>
            <a:xfrm>
              <a:off x="457200" y="-701040"/>
              <a:ext cx="8231188" cy="45720"/>
              <a:chOff x="457200" y="-1303020"/>
              <a:chExt cx="8231188" cy="45720"/>
            </a:xfrm>
            <a:grpFill/>
          </p:grpSpPr>
          <p:sp>
            <p:nvSpPr>
              <p:cNvPr id="4" name="Rectangle 3"/>
              <p:cNvSpPr/>
              <p:nvPr userDrawn="1"/>
            </p:nvSpPr>
            <p:spPr>
              <a:xfrm>
                <a:off x="45720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userDrawn="1"/>
            </p:nvSpPr>
            <p:spPr>
              <a:xfrm>
                <a:off x="260667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475615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690562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userDrawn="1"/>
          </p:nvGrpSpPr>
          <p:grpSpPr>
            <a:xfrm>
              <a:off x="457200" y="-533400"/>
              <a:ext cx="8227060" cy="45720"/>
              <a:chOff x="457200" y="-533400"/>
              <a:chExt cx="8227060" cy="45720"/>
            </a:xfrm>
            <a:grpFill/>
          </p:grpSpPr>
          <p:sp>
            <p:nvSpPr>
              <p:cNvPr id="49" name="Rectangle 48"/>
              <p:cNvSpPr/>
              <p:nvPr userDrawn="1"/>
            </p:nvSpPr>
            <p:spPr>
              <a:xfrm>
                <a:off x="457200"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userDrawn="1"/>
            </p:nvSpPr>
            <p:spPr>
              <a:xfrm>
                <a:off x="4752022"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userDrawn="1"/>
          </p:nvGrpSpPr>
          <p:grpSpPr>
            <a:xfrm>
              <a:off x="457200" y="-617220"/>
              <a:ext cx="8229600" cy="45720"/>
              <a:chOff x="457200" y="-594360"/>
              <a:chExt cx="8229600" cy="45720"/>
            </a:xfrm>
            <a:grpFill/>
          </p:grpSpPr>
          <p:sp>
            <p:nvSpPr>
              <p:cNvPr id="51" name="Rectangle 50"/>
              <p:cNvSpPr/>
              <p:nvPr userDrawn="1"/>
            </p:nvSpPr>
            <p:spPr>
              <a:xfrm>
                <a:off x="457200"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userDrawn="1"/>
            </p:nvSpPr>
            <p:spPr>
              <a:xfrm>
                <a:off x="3286124"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userDrawn="1"/>
            </p:nvSpPr>
            <p:spPr>
              <a:xfrm>
                <a:off x="6126162"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59" name="Straight Connector 58"/>
          <p:cNvCxnSpPr/>
          <p:nvPr/>
        </p:nvCxnSpPr>
        <p:spPr>
          <a:xfrm>
            <a:off x="-502920" y="1371600"/>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2920" y="1096963"/>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267200" y="227112"/>
            <a:ext cx="4425950" cy="138499"/>
          </a:xfrm>
          <a:prstGeom prst="rect">
            <a:avLst/>
          </a:prstGeom>
          <a:noFill/>
        </p:spPr>
        <p:txBody>
          <a:bodyPr wrap="square" lIns="0" tIns="0" rIns="0" bIns="0" rtlCol="0">
            <a:spAutoFit/>
          </a:bodyPr>
          <a:lstStyle/>
          <a:p>
            <a:pPr algn="r"/>
            <a:r>
              <a:rPr lang="en-US" sz="900" kern="1200" dirty="0">
                <a:solidFill>
                  <a:schemeClr val="tx1"/>
                </a:solidFill>
                <a:effectLst/>
                <a:latin typeface="+mn-lt"/>
                <a:ea typeface="+mn-ea"/>
                <a:cs typeface="+mn-cs"/>
              </a:rPr>
              <a:t>FOIA Confidential Treatment Requested Pursuant to 17 C.F.R. 145.9</a:t>
            </a:r>
            <a:endParaRPr lang="en-US" sz="900" dirty="0"/>
          </a:p>
        </p:txBody>
      </p:sp>
      <p:sp>
        <p:nvSpPr>
          <p:cNvPr id="6" name="Rectangle 5"/>
          <p:cNvSpPr/>
          <p:nvPr/>
        </p:nvSpPr>
        <p:spPr>
          <a:xfrm>
            <a:off x="5074920" y="137160"/>
            <a:ext cx="3703320" cy="3162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11264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Lst>
  <p:hf hdr="0" ftr="0" dt="0"/>
  <p:txStyles>
    <p:titleStyle>
      <a:lvl1pPr algn="l" defTabSz="914400" rtl="0" eaLnBrk="1" latinLnBrk="0" hangingPunct="1">
        <a:lnSpc>
          <a:spcPct val="100000"/>
        </a:lnSpc>
        <a:spcBef>
          <a:spcPts val="0"/>
        </a:spcBef>
        <a:spcAft>
          <a:spcPts val="0"/>
        </a:spcAft>
        <a:buNone/>
        <a:defRPr sz="2000" b="1" kern="1200" spc="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0" kern="1200" baseline="0">
          <a:solidFill>
            <a:schemeClr val="tx1"/>
          </a:solidFill>
          <a:latin typeface="+mn-lt"/>
          <a:ea typeface="+mn-ea"/>
          <a:cs typeface="+mn-cs"/>
        </a:defRPr>
      </a:lvl1pPr>
      <a:lvl2pPr marL="228600" indent="-228600" algn="l" defTabSz="914400" rtl="0" eaLnBrk="1" latinLnBrk="0" hangingPunct="1">
        <a:lnSpc>
          <a:spcPct val="120000"/>
        </a:lnSpc>
        <a:spcBef>
          <a:spcPts val="1000"/>
        </a:spcBef>
        <a:spcAft>
          <a:spcPts val="0"/>
        </a:spcAft>
        <a:buClr>
          <a:schemeClr val="accent2"/>
        </a:buClr>
        <a:buFont typeface="Wingdings" panose="05000000000000000000" pitchFamily="2" charset="2"/>
        <a:buChar char="Ø"/>
        <a:defRPr sz="1400" kern="1200" baseline="0">
          <a:solidFill>
            <a:schemeClr val="tx1"/>
          </a:solidFill>
          <a:latin typeface="+mn-lt"/>
          <a:ea typeface="+mn-ea"/>
          <a:cs typeface="+mn-cs"/>
        </a:defRPr>
      </a:lvl2pPr>
      <a:lvl3pPr marL="457200" indent="-22860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681038"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9159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200400" algn="l" defTabSz="914400" rtl="0" eaLnBrk="1" latinLnBrk="0" hangingPunct="1">
        <a:defRPr sz="1100" kern="1200">
          <a:solidFill>
            <a:schemeClr val="tx1"/>
          </a:solidFill>
          <a:latin typeface="+mn-lt"/>
          <a:ea typeface="+mn-ea"/>
          <a:cs typeface="+mn-cs"/>
        </a:defRPr>
      </a:lvl8pPr>
      <a:lvl9pPr marL="3657600" algn="l" defTabSz="914400"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hyperlink" Target="https://www.fhfa.gov/AboutUs/Reports/Pages/Single-Family-Guarantee-Fees-in-2015.aspx" TargetMode="External"/><Relationship Id="rId4" Type="http://schemas.openxmlformats.org/officeDocument/2006/relationships/hyperlink" Target="https://www.fhfa.gov/AboutUs/Reports/Pages/Fannie-Mae-and-Freddie-Mac-Single-Family-Guarantee-Fees-in-2007-and-2008.asp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www.fhfa.gov/DataTools/Downloads/Pages/Conforming-Loan-Limit.aspx" TargetMode="External"/><Relationship Id="rId2" Type="http://schemas.openxmlformats.org/officeDocument/2006/relationships/image" Target="../media/image18.tiff"/><Relationship Id="rId1" Type="http://schemas.openxmlformats.org/officeDocument/2006/relationships/slideLayout" Target="../slideLayouts/slideLayout5.xml"/><Relationship Id="rId4" Type="http://schemas.openxmlformats.org/officeDocument/2006/relationships/hyperlink" Target="https://www.hsh.com/mortgage/a-history-of-conforming-fanniefreddie-loan-limit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www.agmortgageinvestmenttrust.com/news-releases/news-release-details/ag-mortgage-investment-trust-inc-provides-update-status" TargetMode="External"/><Relationship Id="rId2" Type="http://schemas.openxmlformats.org/officeDocument/2006/relationships/hyperlink" Target="https://therealdeal.com/new-york/2020/04/07/sharks-circle-as-mortgage-lenders-shed-portfolios-at-steep-discounts/"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slideLayout" Target="../slideLayouts/slideLayout5.xml"/><Relationship Id="rId6" Type="http://schemas.openxmlformats.org/officeDocument/2006/relationships/oleObject" Target="../embeddings/oleObject4.bin"/><Relationship Id="rId5" Type="http://schemas.openxmlformats.org/officeDocument/2006/relationships/image" Target="../media/image24.w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ft.com/content/5b5dacde-1a59-499b-acfd-e9a856b43255"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5.bin"/><Relationship Id="rId1" Type="http://schemas.openxmlformats.org/officeDocument/2006/relationships/slideLayout" Target="../slideLayouts/slideLayout5.xml"/><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6.bin"/><Relationship Id="rId1" Type="http://schemas.openxmlformats.org/officeDocument/2006/relationships/slideLayout" Target="../slideLayouts/slideLayout5.xml"/><Relationship Id="rId4" Type="http://schemas.openxmlformats.org/officeDocument/2006/relationships/image" Target="../media/image33.wmf"/></Relationships>
</file>

<file path=ppt/slides/_rels/slide3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5.wmf"/><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8.wmf"/><Relationship Id="rId2" Type="http://schemas.openxmlformats.org/officeDocument/2006/relationships/oleObject" Target="../embeddings/oleObject8.bin"/><Relationship Id="rId1" Type="http://schemas.openxmlformats.org/officeDocument/2006/relationships/slideLayout" Target="../slideLayouts/slideLayout5.xml"/><Relationship Id="rId6" Type="http://schemas.openxmlformats.org/officeDocument/2006/relationships/oleObject" Target="../embeddings/oleObject10.bin"/><Relationship Id="rId5" Type="http://schemas.openxmlformats.org/officeDocument/2006/relationships/image" Target="../media/image37.wmf"/><Relationship Id="rId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11.bin"/><Relationship Id="rId1" Type="http://schemas.openxmlformats.org/officeDocument/2006/relationships/slideLayout" Target="../slideLayouts/slideLayout5.xml"/><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oleObject" Target="../embeddings/oleObject12.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ft.com/content/5b5dacde-1a59-499b-acfd-e9a856b43255" TargetMode="External"/><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www.bankrate.com/mortgages/15-year-mortgage-rates/" TargetMode="External"/><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bankrate.com/mortgages/15-year-mortgage-rates/"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ft.com/content/5b5dacde-1a59-499b-acfd-e9a856b43255"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bloomberg.com/news/articles/2020-03-17/treasury-futures-domino-that-helped-drive-fed-s-5-trillion-repo" TargetMode="External"/><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ft.com/content/5b5dacde-1a59-499b-acfd-e9a856b43255" TargetMode="External"/><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portNameTxtBox"/>
          <p:cNvSpPr>
            <a:spLocks noGrp="1"/>
          </p:cNvSpPr>
          <p:nvPr>
            <p:ph type="body" sz="quarter" idx="11"/>
          </p:nvPr>
        </p:nvSpPr>
        <p:spPr>
          <a:xfrm>
            <a:off x="457200" y="2880360"/>
            <a:ext cx="8138160" cy="1133856"/>
          </a:xfrm>
        </p:spPr>
        <p:txBody>
          <a:bodyPr/>
          <a:lstStyle/>
          <a:p>
            <a:r>
              <a:rPr lang="en-US" sz="2400" dirty="0"/>
              <a:t>Courant Math 2799.001 </a:t>
            </a:r>
          </a:p>
          <a:p>
            <a:r>
              <a:rPr lang="en-US" sz="2400" dirty="0"/>
              <a:t>Modeling &amp; Risk </a:t>
            </a:r>
            <a:r>
              <a:rPr lang="en-US" sz="2400" dirty="0" err="1"/>
              <a:t>Mgt</a:t>
            </a:r>
            <a:r>
              <a:rPr lang="en-US" sz="2400" dirty="0"/>
              <a:t> of Bonds &amp; Securitized Products</a:t>
            </a:r>
          </a:p>
        </p:txBody>
      </p:sp>
      <p:sp>
        <p:nvSpPr>
          <p:cNvPr id="7" name="FntPageTxtBox"/>
          <p:cNvSpPr>
            <a:spLocks noGrp="1"/>
          </p:cNvSpPr>
          <p:nvPr>
            <p:ph type="body" sz="quarter" idx="13"/>
          </p:nvPr>
        </p:nvSpPr>
        <p:spPr>
          <a:xfrm>
            <a:off x="457200" y="4096512"/>
            <a:ext cx="8138160" cy="2304288"/>
          </a:xfrm>
        </p:spPr>
        <p:txBody>
          <a:bodyPr/>
          <a:lstStyle/>
          <a:p>
            <a:pPr>
              <a:lnSpc>
                <a:spcPct val="110000"/>
              </a:lnSpc>
            </a:pPr>
            <a:r>
              <a:rPr lang="en-US" dirty="0">
                <a:solidFill>
                  <a:srgbClr val="00B0F0"/>
                </a:solidFill>
              </a:rPr>
              <a:t>Lecture 2: Passthroughs, Prepayment</a:t>
            </a:r>
            <a:endParaRPr lang="en-US" b="1" dirty="0">
              <a:solidFill>
                <a:srgbClr val="FFC000"/>
              </a:solidFill>
            </a:endParaRPr>
          </a:p>
          <a:p>
            <a:pPr>
              <a:lnSpc>
                <a:spcPct val="110000"/>
              </a:lnSpc>
            </a:pPr>
            <a:r>
              <a:rPr lang="en-US" dirty="0">
                <a:solidFill>
                  <a:srgbClr val="B4425D"/>
                </a:solidFill>
              </a:rPr>
              <a:t>April 1, 2024</a:t>
            </a:r>
          </a:p>
          <a:p>
            <a:pPr>
              <a:lnSpc>
                <a:spcPct val="110000"/>
              </a:lnSpc>
            </a:pPr>
            <a:r>
              <a:rPr lang="en-US" sz="1400" b="0" dirty="0"/>
              <a:t>Prof: Rodney Sunada-Wong rsw8@nyu.edu </a:t>
            </a:r>
          </a:p>
          <a:p>
            <a:pPr>
              <a:lnSpc>
                <a:spcPct val="110000"/>
              </a:lnSpc>
            </a:pPr>
            <a:r>
              <a:rPr lang="en-US" sz="1400" b="0" dirty="0"/>
              <a:t>TA: </a:t>
            </a:r>
            <a:r>
              <a:rPr lang="en-US" sz="1400" dirty="0"/>
              <a:t>Edison Lee el2700@nyu.edu  </a:t>
            </a:r>
          </a:p>
          <a:p>
            <a:pPr>
              <a:lnSpc>
                <a:spcPct val="110000"/>
              </a:lnSpc>
            </a:pPr>
            <a:endParaRPr lang="en-US" sz="1400" dirty="0"/>
          </a:p>
          <a:p>
            <a:pPr>
              <a:lnSpc>
                <a:spcPct val="110000"/>
              </a:lnSpc>
            </a:pPr>
            <a:endParaRPr lang="en-US" sz="1400" b="0" dirty="0"/>
          </a:p>
          <a:p>
            <a:pPr>
              <a:lnSpc>
                <a:spcPct val="110000"/>
              </a:lnSpc>
            </a:pPr>
            <a:endParaRPr lang="en-US" sz="1400" b="0" dirty="0"/>
          </a:p>
          <a:p>
            <a:pPr>
              <a:lnSpc>
                <a:spcPct val="110000"/>
              </a:lnSpc>
            </a:pPr>
            <a:endParaRPr lang="en-US" sz="1400" b="0" dirty="0"/>
          </a:p>
          <a:p>
            <a:pPr>
              <a:lnSpc>
                <a:spcPct val="110000"/>
              </a:lnSpc>
            </a:pPr>
            <a:endParaRPr lang="en-US" b="0" dirty="0">
              <a:solidFill>
                <a:schemeClr val="tx1"/>
              </a:solidFill>
            </a:endParaRPr>
          </a:p>
        </p:txBody>
      </p:sp>
    </p:spTree>
    <p:extLst>
      <p:ext uri="{BB962C8B-B14F-4D97-AF65-F5344CB8AC3E}">
        <p14:creationId xmlns:p14="http://schemas.microsoft.com/office/powerpoint/2010/main" val="279934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solidFill>
                  <a:schemeClr val="accent1"/>
                </a:solidFill>
              </a:rPr>
              <a:t>Homework review</a:t>
            </a:r>
          </a:p>
        </p:txBody>
      </p:sp>
      <p:sp>
        <p:nvSpPr>
          <p:cNvPr id="3" name="Content Placeholder 2"/>
          <p:cNvSpPr>
            <a:spLocks noGrp="1"/>
          </p:cNvSpPr>
          <p:nvPr>
            <p:ph idx="1"/>
          </p:nvPr>
        </p:nvSpPr>
        <p:spPr/>
        <p:txBody>
          <a:bodyPr/>
          <a:lstStyle/>
          <a:p>
            <a:pPr>
              <a:lnSpc>
                <a:spcPct val="100000"/>
              </a:lnSpc>
              <a:spcBef>
                <a:spcPts val="0"/>
              </a:spcBef>
            </a:pPr>
            <a:r>
              <a:rPr lang="en-US" dirty="0"/>
              <a:t>Scenario Analyses:</a:t>
            </a:r>
          </a:p>
          <a:p>
            <a:pPr lvl="1">
              <a:lnSpc>
                <a:spcPct val="100000"/>
              </a:lnSpc>
              <a:spcBef>
                <a:spcPts val="0"/>
              </a:spcBef>
            </a:pPr>
            <a:r>
              <a:rPr lang="en-US" dirty="0"/>
              <a:t>WAL for an amortizing mortgage is ~ half the final maturity</a:t>
            </a:r>
          </a:p>
          <a:p>
            <a:pPr lvl="1">
              <a:lnSpc>
                <a:spcPct val="100000"/>
              </a:lnSpc>
              <a:spcBef>
                <a:spcPts val="0"/>
              </a:spcBef>
            </a:pPr>
            <a:r>
              <a:rPr lang="en-US" dirty="0"/>
              <a:t>Cumulative Interest Paid: very sensitive to Coupon and Maturity</a:t>
            </a:r>
          </a:p>
          <a:p>
            <a:pPr>
              <a:lnSpc>
                <a:spcPct val="100000"/>
              </a:lnSpc>
              <a:spcBef>
                <a:spcPts val="0"/>
              </a:spcBef>
            </a:pPr>
            <a:endParaRPr lang="en-US" dirty="0"/>
          </a:p>
        </p:txBody>
      </p:sp>
      <p:pic>
        <p:nvPicPr>
          <p:cNvPr id="942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263" y="2362200"/>
            <a:ext cx="4122737"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25" y="2362200"/>
            <a:ext cx="4079875"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310812"/>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7620000" y="4572001"/>
            <a:ext cx="1219200"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1" name="Rectangle 30"/>
          <p:cNvSpPr/>
          <p:nvPr/>
        </p:nvSpPr>
        <p:spPr>
          <a:xfrm>
            <a:off x="7467600" y="4419601"/>
            <a:ext cx="1219200"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0482" name="Title 1"/>
          <p:cNvSpPr>
            <a:spLocks noGrp="1"/>
          </p:cNvSpPr>
          <p:nvPr>
            <p:ph type="title"/>
          </p:nvPr>
        </p:nvSpPr>
        <p:spPr/>
        <p:txBody>
          <a:bodyPr>
            <a:noAutofit/>
          </a:bodyPr>
          <a:lstStyle/>
          <a:p>
            <a:pPr eaLnBrk="1" hangingPunct="1"/>
            <a:r>
              <a:rPr lang="en-US" altLang="en-US" b="1" dirty="0">
                <a:solidFill>
                  <a:schemeClr val="accent1">
                    <a:lumMod val="75000"/>
                  </a:schemeClr>
                </a:solidFill>
              </a:rPr>
              <a:t>More about Agency Pass-</a:t>
            </a:r>
            <a:r>
              <a:rPr lang="en-US" altLang="en-US" b="1" dirty="0" err="1">
                <a:solidFill>
                  <a:schemeClr val="accent1">
                    <a:lumMod val="75000"/>
                  </a:schemeClr>
                </a:solidFill>
              </a:rPr>
              <a:t>throughs</a:t>
            </a:r>
            <a:endParaRPr lang="en-US" altLang="en-US" b="1" dirty="0">
              <a:solidFill>
                <a:schemeClr val="accent1">
                  <a:lumMod val="75000"/>
                </a:schemeClr>
              </a:solidFill>
            </a:endParaRPr>
          </a:p>
        </p:txBody>
      </p:sp>
      <p:sp>
        <p:nvSpPr>
          <p:cNvPr id="20483" name="Content Placeholder 2"/>
          <p:cNvSpPr>
            <a:spLocks noGrp="1"/>
          </p:cNvSpPr>
          <p:nvPr>
            <p:ph idx="1"/>
          </p:nvPr>
        </p:nvSpPr>
        <p:spPr>
          <a:xfrm>
            <a:off x="457200" y="1143000"/>
            <a:ext cx="2166938" cy="1676400"/>
          </a:xfrm>
        </p:spPr>
        <p:txBody>
          <a:bodyPr>
            <a:normAutofit/>
          </a:bodyPr>
          <a:lstStyle/>
          <a:p>
            <a:pPr marL="0" indent="0">
              <a:spcBef>
                <a:spcPts val="0"/>
              </a:spcBef>
              <a:buNone/>
            </a:pPr>
            <a:r>
              <a:rPr lang="en-US" altLang="en-US" dirty="0"/>
              <a:t>The servicer</a:t>
            </a:r>
            <a:r>
              <a:rPr lang="en-US" altLang="en-US" b="1" dirty="0"/>
              <a:t>*</a:t>
            </a:r>
            <a:r>
              <a:rPr lang="en-US" altLang="en-US" dirty="0"/>
              <a:t> collects interest and principal from borrowers. </a:t>
            </a:r>
          </a:p>
          <a:p>
            <a:pPr marL="0" indent="0">
              <a:spcBef>
                <a:spcPts val="0"/>
              </a:spcBef>
              <a:buNone/>
            </a:pPr>
            <a:endParaRPr lang="en-US" altLang="en-US" dirty="0"/>
          </a:p>
          <a:p>
            <a:pPr marL="0" indent="0">
              <a:spcBef>
                <a:spcPts val="0"/>
              </a:spcBef>
              <a:buNone/>
            </a:pPr>
            <a:endParaRPr lang="en-US" altLang="en-US" dirty="0"/>
          </a:p>
          <a:p>
            <a:pPr marL="0" indent="0">
              <a:spcBef>
                <a:spcPts val="0"/>
              </a:spcBef>
              <a:buNone/>
            </a:pPr>
            <a:r>
              <a:rPr lang="en-US" altLang="en-US" dirty="0"/>
              <a:t>e.g. </a:t>
            </a:r>
            <a:r>
              <a:rPr lang="en-US" altLang="en-US" b="1" dirty="0">
                <a:solidFill>
                  <a:srgbClr val="FF0000"/>
                </a:solidFill>
              </a:rPr>
              <a:t>6.65%</a:t>
            </a:r>
          </a:p>
        </p:txBody>
      </p:sp>
      <p:sp>
        <p:nvSpPr>
          <p:cNvPr id="29" name="Rectangle 28"/>
          <p:cNvSpPr/>
          <p:nvPr/>
        </p:nvSpPr>
        <p:spPr>
          <a:xfrm>
            <a:off x="7315200" y="4267200"/>
            <a:ext cx="1219200"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 name="TextBox 14"/>
          <p:cNvSpPr txBox="1"/>
          <p:nvPr/>
        </p:nvSpPr>
        <p:spPr>
          <a:xfrm>
            <a:off x="685800" y="3009900"/>
            <a:ext cx="1276350" cy="247650"/>
          </a:xfrm>
          <a:prstGeom prst="rect">
            <a:avLst/>
          </a:prstGeom>
          <a:solidFill>
            <a:schemeClr val="accent1">
              <a:lumMod val="20000"/>
              <a:lumOff val="80000"/>
            </a:schemeClr>
          </a:solidFill>
          <a:ln w="9525" cmpd="sng">
            <a:solidFill>
              <a:schemeClr val="tx1"/>
            </a:solidFill>
          </a:ln>
        </p:spPr>
        <p:style>
          <a:lnRef idx="0">
            <a:scrgbClr r="0" g="0" b="0"/>
          </a:lnRef>
          <a:fillRef idx="0">
            <a:scrgbClr r="0" g="0" b="0"/>
          </a:fillRef>
          <a:effectRef idx="0">
            <a:scrgbClr r="0" g="0" b="0"/>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US" dirty="0"/>
              <a:t>Mortgage #1</a:t>
            </a:r>
          </a:p>
        </p:txBody>
      </p:sp>
      <p:sp>
        <p:nvSpPr>
          <p:cNvPr id="11" name="TextBox 15"/>
          <p:cNvSpPr txBox="1"/>
          <p:nvPr/>
        </p:nvSpPr>
        <p:spPr>
          <a:xfrm>
            <a:off x="688975" y="3475038"/>
            <a:ext cx="1273175" cy="266700"/>
          </a:xfrm>
          <a:prstGeom prst="rect">
            <a:avLst/>
          </a:prstGeom>
          <a:solidFill>
            <a:schemeClr val="accent1">
              <a:lumMod val="20000"/>
              <a:lumOff val="80000"/>
            </a:schemeClr>
          </a:solidFill>
          <a:ln w="9525" cmpd="sng">
            <a:solidFill>
              <a:schemeClr val="tx1"/>
            </a:solidFill>
          </a:ln>
        </p:spPr>
        <p:style>
          <a:lnRef idx="0">
            <a:scrgbClr r="0" g="0" b="0"/>
          </a:lnRef>
          <a:fillRef idx="0">
            <a:scrgbClr r="0" g="0" b="0"/>
          </a:fillRef>
          <a:effectRef idx="0">
            <a:scrgbClr r="0" g="0" b="0"/>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US"/>
              <a:t>Mortgage #2</a:t>
            </a:r>
          </a:p>
        </p:txBody>
      </p:sp>
      <p:sp>
        <p:nvSpPr>
          <p:cNvPr id="12" name="TextBox 16"/>
          <p:cNvSpPr txBox="1"/>
          <p:nvPr/>
        </p:nvSpPr>
        <p:spPr>
          <a:xfrm>
            <a:off x="688975" y="3995738"/>
            <a:ext cx="1273175" cy="266700"/>
          </a:xfrm>
          <a:prstGeom prst="rect">
            <a:avLst/>
          </a:prstGeom>
          <a:solidFill>
            <a:schemeClr val="accent1">
              <a:lumMod val="20000"/>
              <a:lumOff val="80000"/>
            </a:schemeClr>
          </a:solidFill>
          <a:ln w="9525" cmpd="sng">
            <a:solidFill>
              <a:schemeClr val="tx1"/>
            </a:solidFill>
          </a:ln>
        </p:spPr>
        <p:style>
          <a:lnRef idx="0">
            <a:scrgbClr r="0" g="0" b="0"/>
          </a:lnRef>
          <a:fillRef idx="0">
            <a:scrgbClr r="0" g="0" b="0"/>
          </a:fillRef>
          <a:effectRef idx="0">
            <a:scrgbClr r="0" g="0" b="0"/>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US"/>
              <a:t>Mortgage #3</a:t>
            </a:r>
          </a:p>
        </p:txBody>
      </p:sp>
      <p:sp>
        <p:nvSpPr>
          <p:cNvPr id="13" name="TextBox 17"/>
          <p:cNvSpPr txBox="1"/>
          <p:nvPr/>
        </p:nvSpPr>
        <p:spPr>
          <a:xfrm>
            <a:off x="688974" y="5600700"/>
            <a:ext cx="1368425" cy="266700"/>
          </a:xfrm>
          <a:prstGeom prst="rect">
            <a:avLst/>
          </a:prstGeom>
          <a:solidFill>
            <a:schemeClr val="accent1">
              <a:lumMod val="20000"/>
              <a:lumOff val="80000"/>
            </a:schemeClr>
          </a:solidFill>
          <a:ln w="9525" cmpd="sng">
            <a:solidFill>
              <a:schemeClr val="tx1"/>
            </a:solidFill>
          </a:ln>
        </p:spPr>
        <p:style>
          <a:lnRef idx="0">
            <a:scrgbClr r="0" g="0" b="0"/>
          </a:lnRef>
          <a:fillRef idx="0">
            <a:scrgbClr r="0" g="0" b="0"/>
          </a:fillRef>
          <a:effectRef idx="0">
            <a:scrgbClr r="0" g="0" b="0"/>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US"/>
              <a:t>Mortgage #10,000</a:t>
            </a:r>
          </a:p>
        </p:txBody>
      </p:sp>
      <p:cxnSp>
        <p:nvCxnSpPr>
          <p:cNvPr id="14" name="Straight Arrow Connector 13"/>
          <p:cNvCxnSpPr/>
          <p:nvPr/>
        </p:nvCxnSpPr>
        <p:spPr>
          <a:xfrm>
            <a:off x="2171700" y="3189288"/>
            <a:ext cx="538163" cy="23971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09800" y="3630613"/>
            <a:ext cx="500063" cy="141287"/>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28850" y="4130675"/>
            <a:ext cx="495300" cy="131763"/>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71725" y="4789488"/>
            <a:ext cx="40481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295525" y="5410200"/>
            <a:ext cx="481013" cy="32385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72050" y="3371850"/>
            <a:ext cx="12192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Security</a:t>
            </a:r>
          </a:p>
        </p:txBody>
      </p:sp>
      <p:sp>
        <p:nvSpPr>
          <p:cNvPr id="23" name="Rectangle 22"/>
          <p:cNvSpPr/>
          <p:nvPr/>
        </p:nvSpPr>
        <p:spPr>
          <a:xfrm>
            <a:off x="2895600" y="3371850"/>
            <a:ext cx="12954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10,000 mortgages</a:t>
            </a:r>
          </a:p>
        </p:txBody>
      </p:sp>
      <p:cxnSp>
        <p:nvCxnSpPr>
          <p:cNvPr id="39" name="Straight Arrow Connector 38"/>
          <p:cNvCxnSpPr/>
          <p:nvPr/>
        </p:nvCxnSpPr>
        <p:spPr>
          <a:xfrm flipV="1">
            <a:off x="4191000" y="4468813"/>
            <a:ext cx="53340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324600" y="4481513"/>
            <a:ext cx="45720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03" name="TextBox 92185"/>
          <p:cNvSpPr txBox="1">
            <a:spLocks noChangeArrowheads="1"/>
          </p:cNvSpPr>
          <p:nvPr/>
        </p:nvSpPr>
        <p:spPr bwMode="auto">
          <a:xfrm>
            <a:off x="4905375" y="3009900"/>
            <a:ext cx="1444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Calibri" pitchFamily="34" charset="0"/>
              </a:defRPr>
            </a:lvl1pPr>
            <a:lvl2pPr marL="742950" indent="-285750" eaLnBrk="0" hangingPunct="0">
              <a:spcBef>
                <a:spcPct val="20000"/>
              </a:spcBef>
              <a:buFont typeface="Arial" charset="0"/>
              <a:buChar char="–"/>
              <a:defRPr sz="2000">
                <a:solidFill>
                  <a:schemeClr val="tx1"/>
                </a:solidFill>
                <a:latin typeface="Calibri" pitchFamily="34" charset="0"/>
              </a:defRPr>
            </a:lvl2pPr>
            <a:lvl3pPr marL="1143000" indent="-228600" eaLnBrk="0" hangingPunct="0">
              <a:spcBef>
                <a:spcPct val="20000"/>
              </a:spcBef>
              <a:buFont typeface="Arial" charset="0"/>
              <a:buChar char="•"/>
              <a:defRPr>
                <a:solidFill>
                  <a:schemeClr val="tx1"/>
                </a:solidFill>
                <a:latin typeface="Calibri" pitchFamily="34" charset="0"/>
              </a:defRPr>
            </a:lvl3pPr>
            <a:lvl4pPr marL="1600200" indent="-228600" eaLnBrk="0" hangingPunct="0">
              <a:spcBef>
                <a:spcPct val="20000"/>
              </a:spcBef>
              <a:buFont typeface="Arial" charset="0"/>
              <a:buChar char="–"/>
              <a:defRPr sz="1600">
                <a:solidFill>
                  <a:schemeClr val="tx1"/>
                </a:solidFill>
                <a:latin typeface="Calibri" pitchFamily="34" charset="0"/>
              </a:defRPr>
            </a:lvl4pPr>
            <a:lvl5pPr marL="2057400" indent="-228600" eaLnBrk="0" hangingPunct="0">
              <a:spcBef>
                <a:spcPct val="20000"/>
              </a:spcBef>
              <a:buFont typeface="Arial" charset="0"/>
              <a:buChar char="»"/>
              <a:defRPr sz="16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16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16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16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1600">
                <a:solidFill>
                  <a:schemeClr val="tx1"/>
                </a:solidFill>
                <a:latin typeface="Calibri" pitchFamily="34" charset="0"/>
              </a:defRPr>
            </a:lvl9pPr>
          </a:lstStyle>
          <a:p>
            <a:pPr eaLnBrk="1" hangingPunct="1">
              <a:spcBef>
                <a:spcPct val="0"/>
              </a:spcBef>
              <a:buFontTx/>
              <a:buNone/>
            </a:pPr>
            <a:r>
              <a:rPr lang="en-US" altLang="en-US" sz="1800"/>
              <a:t>Pass-Through</a:t>
            </a:r>
          </a:p>
        </p:txBody>
      </p:sp>
      <p:sp>
        <p:nvSpPr>
          <p:cNvPr id="20504" name="TextBox 64"/>
          <p:cNvSpPr txBox="1">
            <a:spLocks noChangeArrowheads="1"/>
          </p:cNvSpPr>
          <p:nvPr/>
        </p:nvSpPr>
        <p:spPr bwMode="auto">
          <a:xfrm>
            <a:off x="3214688" y="3001963"/>
            <a:ext cx="595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Calibri" pitchFamily="34" charset="0"/>
              </a:defRPr>
            </a:lvl1pPr>
            <a:lvl2pPr marL="742950" indent="-285750" eaLnBrk="0" hangingPunct="0">
              <a:spcBef>
                <a:spcPct val="20000"/>
              </a:spcBef>
              <a:buFont typeface="Arial" charset="0"/>
              <a:buChar char="–"/>
              <a:defRPr sz="2000">
                <a:solidFill>
                  <a:schemeClr val="tx1"/>
                </a:solidFill>
                <a:latin typeface="Calibri" pitchFamily="34" charset="0"/>
              </a:defRPr>
            </a:lvl2pPr>
            <a:lvl3pPr marL="1143000" indent="-228600" eaLnBrk="0" hangingPunct="0">
              <a:spcBef>
                <a:spcPct val="20000"/>
              </a:spcBef>
              <a:buFont typeface="Arial" charset="0"/>
              <a:buChar char="•"/>
              <a:defRPr>
                <a:solidFill>
                  <a:schemeClr val="tx1"/>
                </a:solidFill>
                <a:latin typeface="Calibri" pitchFamily="34" charset="0"/>
              </a:defRPr>
            </a:lvl3pPr>
            <a:lvl4pPr marL="1600200" indent="-228600" eaLnBrk="0" hangingPunct="0">
              <a:spcBef>
                <a:spcPct val="20000"/>
              </a:spcBef>
              <a:buFont typeface="Arial" charset="0"/>
              <a:buChar char="–"/>
              <a:defRPr sz="1600">
                <a:solidFill>
                  <a:schemeClr val="tx1"/>
                </a:solidFill>
                <a:latin typeface="Calibri" pitchFamily="34" charset="0"/>
              </a:defRPr>
            </a:lvl4pPr>
            <a:lvl5pPr marL="2057400" indent="-228600" eaLnBrk="0" hangingPunct="0">
              <a:spcBef>
                <a:spcPct val="20000"/>
              </a:spcBef>
              <a:buFont typeface="Arial" charset="0"/>
              <a:buChar char="»"/>
              <a:defRPr sz="16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16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16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16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1600">
                <a:solidFill>
                  <a:schemeClr val="tx1"/>
                </a:solidFill>
                <a:latin typeface="Calibri" pitchFamily="34" charset="0"/>
              </a:defRPr>
            </a:lvl9pPr>
          </a:lstStyle>
          <a:p>
            <a:pPr eaLnBrk="1" hangingPunct="1">
              <a:spcBef>
                <a:spcPct val="0"/>
              </a:spcBef>
              <a:buFontTx/>
              <a:buNone/>
            </a:pPr>
            <a:r>
              <a:rPr lang="en-US" altLang="en-US" sz="1800"/>
              <a:t>Pool</a:t>
            </a:r>
          </a:p>
        </p:txBody>
      </p:sp>
      <p:sp>
        <p:nvSpPr>
          <p:cNvPr id="28" name="Content Placeholder 2"/>
          <p:cNvSpPr txBox="1">
            <a:spLocks/>
          </p:cNvSpPr>
          <p:nvPr/>
        </p:nvSpPr>
        <p:spPr>
          <a:xfrm>
            <a:off x="2743200" y="1143000"/>
            <a:ext cx="1924050" cy="1676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en-US" sz="1400" dirty="0"/>
              <a:t>Servicer retains a portion of the </a:t>
            </a:r>
            <a:r>
              <a:rPr lang="en-US" altLang="en-US" sz="1400" b="1" i="1" dirty="0"/>
              <a:t>interest</a:t>
            </a:r>
            <a:r>
              <a:rPr lang="en-US" altLang="en-US" sz="1400" dirty="0"/>
              <a:t> component </a:t>
            </a:r>
          </a:p>
          <a:p>
            <a:pPr marL="0" indent="0">
              <a:spcBef>
                <a:spcPts val="0"/>
              </a:spcBef>
              <a:buNone/>
            </a:pPr>
            <a:endParaRPr lang="en-US" altLang="en-US" sz="1400" dirty="0"/>
          </a:p>
          <a:p>
            <a:pPr marL="0" indent="0">
              <a:spcBef>
                <a:spcPts val="0"/>
              </a:spcBef>
              <a:buNone/>
            </a:pPr>
            <a:endParaRPr lang="en-US" altLang="en-US" sz="1400" dirty="0"/>
          </a:p>
          <a:p>
            <a:pPr marL="0" indent="0">
              <a:spcBef>
                <a:spcPts val="0"/>
              </a:spcBef>
              <a:buNone/>
            </a:pPr>
            <a:r>
              <a:rPr lang="en-US" altLang="en-US" sz="1400" b="1" dirty="0"/>
              <a:t>servicing fee</a:t>
            </a:r>
            <a:endParaRPr lang="en-US" altLang="en-US" sz="1400" dirty="0"/>
          </a:p>
          <a:p>
            <a:pPr marL="0" indent="0">
              <a:spcBef>
                <a:spcPts val="0"/>
              </a:spcBef>
              <a:buNone/>
            </a:pPr>
            <a:r>
              <a:rPr lang="en-US" altLang="en-US" sz="1400" dirty="0"/>
              <a:t>e.g. </a:t>
            </a:r>
            <a:r>
              <a:rPr lang="en-US" altLang="en-US" sz="1400" b="1" dirty="0">
                <a:solidFill>
                  <a:srgbClr val="FF0000"/>
                </a:solidFill>
              </a:rPr>
              <a:t>0.25%</a:t>
            </a:r>
          </a:p>
        </p:txBody>
      </p:sp>
      <p:sp>
        <p:nvSpPr>
          <p:cNvPr id="30" name="AutoShape 7"/>
          <p:cNvSpPr>
            <a:spLocks noChangeArrowheads="1"/>
          </p:cNvSpPr>
          <p:nvPr/>
        </p:nvSpPr>
        <p:spPr bwMode="black">
          <a:xfrm rot="16200000">
            <a:off x="2315371" y="2361088"/>
            <a:ext cx="331788" cy="523876"/>
          </a:xfrm>
          <a:prstGeom prst="downArrow">
            <a:avLst>
              <a:gd name="adj1" fmla="val 50000"/>
              <a:gd name="adj2" fmla="val 70813"/>
            </a:avLst>
          </a:prstGeom>
          <a:solidFill>
            <a:srgbClr val="FF9900"/>
          </a:solidFill>
          <a:ln w="3175" algn="ctr">
            <a:solidFill>
              <a:schemeClr val="tx1"/>
            </a:solidFill>
            <a:miter lim="800000"/>
            <a:headEnd/>
            <a:tailEnd/>
          </a:ln>
        </p:spPr>
        <p:txBody>
          <a:bodyPr wrap="none" lIns="92075" tIns="46038" rIns="92075" bIns="46038" anchor="ctr"/>
          <a:lstStyle/>
          <a:p>
            <a:endParaRPr lang="en-US">
              <a:solidFill>
                <a:schemeClr val="bg1"/>
              </a:solidFill>
            </a:endParaRPr>
          </a:p>
        </p:txBody>
      </p:sp>
      <p:sp>
        <p:nvSpPr>
          <p:cNvPr id="33" name="Content Placeholder 2"/>
          <p:cNvSpPr txBox="1">
            <a:spLocks/>
          </p:cNvSpPr>
          <p:nvPr/>
        </p:nvSpPr>
        <p:spPr>
          <a:xfrm>
            <a:off x="4829482" y="1143000"/>
            <a:ext cx="1924050" cy="1676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ts val="0"/>
              </a:spcBef>
              <a:buNone/>
            </a:pPr>
            <a:r>
              <a:rPr lang="en-US" altLang="en-US" sz="1400" dirty="0"/>
              <a:t>GSE retains a portion of the </a:t>
            </a:r>
            <a:r>
              <a:rPr lang="en-US" altLang="en-US" sz="1400" b="1" i="1" dirty="0"/>
              <a:t>interest</a:t>
            </a:r>
            <a:r>
              <a:rPr lang="en-US" altLang="en-US" sz="1400" dirty="0"/>
              <a:t> component </a:t>
            </a:r>
          </a:p>
          <a:p>
            <a:pPr marL="0" indent="0">
              <a:lnSpc>
                <a:spcPct val="110000"/>
              </a:lnSpc>
              <a:spcBef>
                <a:spcPts val="0"/>
              </a:spcBef>
              <a:buNone/>
            </a:pPr>
            <a:endParaRPr lang="en-US" altLang="en-US" sz="1400" dirty="0"/>
          </a:p>
          <a:p>
            <a:pPr marL="0" indent="0">
              <a:lnSpc>
                <a:spcPct val="110000"/>
              </a:lnSpc>
              <a:spcBef>
                <a:spcPts val="0"/>
              </a:spcBef>
              <a:buNone/>
            </a:pPr>
            <a:endParaRPr lang="en-US" altLang="en-US" sz="1400" dirty="0"/>
          </a:p>
          <a:p>
            <a:pPr marL="0" indent="0">
              <a:lnSpc>
                <a:spcPct val="110000"/>
              </a:lnSpc>
              <a:spcBef>
                <a:spcPts val="0"/>
              </a:spcBef>
              <a:buNone/>
            </a:pPr>
            <a:r>
              <a:rPr lang="en-US" altLang="en-US" sz="1400" b="1" dirty="0"/>
              <a:t>guarantee fee</a:t>
            </a:r>
            <a:endParaRPr lang="en-US" altLang="en-US" sz="1400" dirty="0"/>
          </a:p>
          <a:p>
            <a:pPr marL="0" indent="0">
              <a:lnSpc>
                <a:spcPct val="110000"/>
              </a:lnSpc>
              <a:spcBef>
                <a:spcPts val="0"/>
              </a:spcBef>
              <a:buNone/>
            </a:pPr>
            <a:r>
              <a:rPr lang="en-US" altLang="en-US" sz="1400" dirty="0"/>
              <a:t>e.g. </a:t>
            </a:r>
            <a:r>
              <a:rPr lang="en-US" altLang="en-US" sz="1400" b="1" dirty="0">
                <a:solidFill>
                  <a:srgbClr val="FF0000"/>
                </a:solidFill>
              </a:rPr>
              <a:t>0.40%</a:t>
            </a:r>
          </a:p>
        </p:txBody>
      </p:sp>
      <p:sp>
        <p:nvSpPr>
          <p:cNvPr id="36" name="AutoShape 7"/>
          <p:cNvSpPr>
            <a:spLocks noChangeArrowheads="1"/>
          </p:cNvSpPr>
          <p:nvPr/>
        </p:nvSpPr>
        <p:spPr bwMode="black">
          <a:xfrm rot="16200000">
            <a:off x="4378913" y="2361087"/>
            <a:ext cx="331788" cy="523876"/>
          </a:xfrm>
          <a:prstGeom prst="downArrow">
            <a:avLst>
              <a:gd name="adj1" fmla="val 50000"/>
              <a:gd name="adj2" fmla="val 70813"/>
            </a:avLst>
          </a:prstGeom>
          <a:solidFill>
            <a:srgbClr val="FF9900"/>
          </a:solidFill>
          <a:ln w="3175" algn="ctr">
            <a:solidFill>
              <a:schemeClr val="tx1"/>
            </a:solidFill>
            <a:miter lim="800000"/>
            <a:headEnd/>
            <a:tailEnd/>
          </a:ln>
        </p:spPr>
        <p:txBody>
          <a:bodyPr wrap="none" lIns="92075" tIns="46038" rIns="92075" bIns="46038" anchor="ctr"/>
          <a:lstStyle/>
          <a:p>
            <a:endParaRPr lang="en-US">
              <a:solidFill>
                <a:schemeClr val="bg1"/>
              </a:solidFill>
            </a:endParaRPr>
          </a:p>
        </p:txBody>
      </p:sp>
      <p:sp>
        <p:nvSpPr>
          <p:cNvPr id="37" name="Content Placeholder 2"/>
          <p:cNvSpPr txBox="1">
            <a:spLocks/>
          </p:cNvSpPr>
          <p:nvPr/>
        </p:nvSpPr>
        <p:spPr>
          <a:xfrm>
            <a:off x="7067550" y="1143000"/>
            <a:ext cx="1847850" cy="1676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en-US" sz="1400" dirty="0"/>
              <a:t>Investor receives the “pass-through” rate</a:t>
            </a:r>
          </a:p>
          <a:p>
            <a:pPr marL="0" indent="0">
              <a:spcBef>
                <a:spcPts val="0"/>
              </a:spcBef>
              <a:buNone/>
            </a:pPr>
            <a:endParaRPr lang="en-US" altLang="en-US" sz="1400" dirty="0"/>
          </a:p>
          <a:p>
            <a:pPr marL="0" indent="0">
              <a:spcBef>
                <a:spcPts val="0"/>
              </a:spcBef>
              <a:buNone/>
            </a:pPr>
            <a:endParaRPr lang="en-US" altLang="en-US" sz="1400" dirty="0"/>
          </a:p>
          <a:p>
            <a:pPr marL="0" indent="0">
              <a:spcBef>
                <a:spcPts val="0"/>
              </a:spcBef>
              <a:buNone/>
            </a:pPr>
            <a:r>
              <a:rPr lang="en-US" altLang="en-US" sz="1400" dirty="0"/>
              <a:t>e.g. </a:t>
            </a:r>
            <a:r>
              <a:rPr lang="en-US" altLang="en-US" sz="1400" b="1" dirty="0">
                <a:solidFill>
                  <a:srgbClr val="FF0000"/>
                </a:solidFill>
              </a:rPr>
              <a:t>6.0%</a:t>
            </a:r>
          </a:p>
        </p:txBody>
      </p:sp>
      <p:sp>
        <p:nvSpPr>
          <p:cNvPr id="38" name="AutoShape 7"/>
          <p:cNvSpPr>
            <a:spLocks noChangeArrowheads="1"/>
          </p:cNvSpPr>
          <p:nvPr/>
        </p:nvSpPr>
        <p:spPr bwMode="black">
          <a:xfrm rot="16200000">
            <a:off x="6658768" y="2361088"/>
            <a:ext cx="331788" cy="523876"/>
          </a:xfrm>
          <a:prstGeom prst="downArrow">
            <a:avLst>
              <a:gd name="adj1" fmla="val 50000"/>
              <a:gd name="adj2" fmla="val 70813"/>
            </a:avLst>
          </a:prstGeom>
          <a:solidFill>
            <a:srgbClr val="FF9900"/>
          </a:solidFill>
          <a:ln w="3175" algn="ctr">
            <a:solidFill>
              <a:schemeClr val="tx1"/>
            </a:solidFill>
            <a:miter lim="800000"/>
            <a:headEnd/>
            <a:tailEnd/>
          </a:ln>
        </p:spPr>
        <p:txBody>
          <a:bodyPr wrap="none" lIns="92075" tIns="46038" rIns="92075" bIns="46038" anchor="ctr"/>
          <a:lstStyle/>
          <a:p>
            <a:endParaRPr lang="en-US">
              <a:solidFill>
                <a:schemeClr val="bg1"/>
              </a:solidFill>
            </a:endParaRPr>
          </a:p>
        </p:txBody>
      </p:sp>
      <p:sp>
        <p:nvSpPr>
          <p:cNvPr id="27" name="Rectangle 26"/>
          <p:cNvSpPr/>
          <p:nvPr/>
        </p:nvSpPr>
        <p:spPr>
          <a:xfrm>
            <a:off x="7162800" y="4114800"/>
            <a:ext cx="1219200"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Investors</a:t>
            </a:r>
          </a:p>
        </p:txBody>
      </p:sp>
      <p:sp>
        <p:nvSpPr>
          <p:cNvPr id="2" name="Rectangle 1">
            <a:extLst>
              <a:ext uri="{FF2B5EF4-FFF2-40B4-BE49-F238E27FC236}">
                <a16:creationId xmlns:a16="http://schemas.microsoft.com/office/drawing/2014/main" id="{C6B3AF87-08B1-1F43-BE45-8279D7342C8B}"/>
              </a:ext>
            </a:extLst>
          </p:cNvPr>
          <p:cNvSpPr/>
          <p:nvPr/>
        </p:nvSpPr>
        <p:spPr>
          <a:xfrm>
            <a:off x="56627" y="5923300"/>
            <a:ext cx="8976360" cy="523220"/>
          </a:xfrm>
          <a:prstGeom prst="rect">
            <a:avLst/>
          </a:prstGeom>
        </p:spPr>
        <p:txBody>
          <a:bodyPr wrap="square">
            <a:spAutoFit/>
          </a:bodyPr>
          <a:lstStyle/>
          <a:p>
            <a:pPr>
              <a:buFont typeface="Arial" panose="020B0604020202020204" pitchFamily="34" charset="0"/>
              <a:buChar char="•"/>
            </a:pPr>
            <a:r>
              <a:rPr lang="en-US" sz="1400" dirty="0"/>
              <a:t> </a:t>
            </a:r>
            <a:r>
              <a:rPr lang="en-US" sz="1400" u="sng" dirty="0"/>
              <a:t>Principal</a:t>
            </a:r>
            <a:r>
              <a:rPr lang="en-US" sz="1400" dirty="0"/>
              <a:t> cashflows to Investors = Principal paid by borrowers = principal paid into the passthrough</a:t>
            </a:r>
          </a:p>
          <a:p>
            <a:pPr>
              <a:buFont typeface="Arial" panose="020B0604020202020204" pitchFamily="34" charset="0"/>
              <a:buChar char="•"/>
            </a:pPr>
            <a:r>
              <a:rPr lang="en-US" sz="1400" dirty="0"/>
              <a:t> </a:t>
            </a:r>
            <a:r>
              <a:rPr lang="en-US" sz="1400" u="sng" dirty="0"/>
              <a:t>Interest</a:t>
            </a:r>
            <a:r>
              <a:rPr lang="en-US" sz="1400" dirty="0"/>
              <a:t> cashflows to Investors   = Interest CFs FROM </a:t>
            </a:r>
            <a:r>
              <a:rPr lang="en-US" sz="1400" dirty="0" err="1"/>
              <a:t>mtgs</a:t>
            </a:r>
            <a:r>
              <a:rPr lang="en-US" sz="1400" dirty="0"/>
              <a:t> – servicing - g-fee</a:t>
            </a:r>
            <a:endParaRPr lang="en-US" sz="1400" dirty="0">
              <a:effectLst/>
            </a:endParaRPr>
          </a:p>
        </p:txBody>
      </p:sp>
      <p:sp>
        <p:nvSpPr>
          <p:cNvPr id="3" name="Rectangle 2">
            <a:extLst>
              <a:ext uri="{FF2B5EF4-FFF2-40B4-BE49-F238E27FC236}">
                <a16:creationId xmlns:a16="http://schemas.microsoft.com/office/drawing/2014/main" id="{3CA8B95B-8DCB-7142-93D4-32A0B39F5DDA}"/>
              </a:ext>
            </a:extLst>
          </p:cNvPr>
          <p:cNvSpPr/>
          <p:nvPr/>
        </p:nvSpPr>
        <p:spPr>
          <a:xfrm>
            <a:off x="1" y="6472833"/>
            <a:ext cx="8534400" cy="430887"/>
          </a:xfrm>
          <a:prstGeom prst="rect">
            <a:avLst/>
          </a:prstGeom>
        </p:spPr>
        <p:txBody>
          <a:bodyPr wrap="square">
            <a:spAutoFit/>
          </a:bodyPr>
          <a:lstStyle/>
          <a:p>
            <a:r>
              <a:rPr lang="en-US" altLang="en-US" sz="1050" dirty="0"/>
              <a:t> * The “servicer” is responsible for collecting interest and principal payments from borrowers. The bank that originated the mortgage may be the “servicer” of the mortgage, but this role could be taken on by a different party.</a:t>
            </a:r>
            <a:endParaRPr lang="en-US" sz="1050" dirty="0"/>
          </a:p>
        </p:txBody>
      </p:sp>
    </p:spTree>
    <p:extLst>
      <p:ext uri="{BB962C8B-B14F-4D97-AF65-F5344CB8AC3E}">
        <p14:creationId xmlns:p14="http://schemas.microsoft.com/office/powerpoint/2010/main" val="4360495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5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20483" grpId="0" uiExpand="1" build="p"/>
      <p:bldP spid="29" grpId="0" animBg="1"/>
      <p:bldP spid="22" grpId="0" animBg="1"/>
      <p:bldP spid="20503" grpId="0"/>
      <p:bldP spid="28" grpId="0"/>
      <p:bldP spid="30" grpId="0" animBg="1"/>
      <p:bldP spid="33" grpId="0"/>
      <p:bldP spid="36" grpId="0" animBg="1"/>
      <p:bldP spid="37" grpId="0"/>
      <p:bldP spid="38" grpId="0" animBg="1"/>
      <p:bldP spid="27"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Agency G-fees</a:t>
            </a:r>
          </a:p>
        </p:txBody>
      </p:sp>
      <p:sp>
        <p:nvSpPr>
          <p:cNvPr id="3" name="Content Placeholder 2"/>
          <p:cNvSpPr>
            <a:spLocks noGrp="1"/>
          </p:cNvSpPr>
          <p:nvPr>
            <p:ph idx="1"/>
          </p:nvPr>
        </p:nvSpPr>
        <p:spPr>
          <a:xfrm>
            <a:off x="457200" y="1143001"/>
            <a:ext cx="8229600" cy="533399"/>
          </a:xfrm>
        </p:spPr>
        <p:txBody>
          <a:bodyPr>
            <a:normAutofit/>
          </a:bodyPr>
          <a:lstStyle/>
          <a:p>
            <a:pPr>
              <a:lnSpc>
                <a:spcPct val="100000"/>
              </a:lnSpc>
              <a:spcBef>
                <a:spcPts val="0"/>
              </a:spcBef>
            </a:pPr>
            <a:r>
              <a:rPr lang="en-US" dirty="0"/>
              <a:t>Single-Family G-fees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711998"/>
            <a:ext cx="3581400" cy="1578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23" y="2438592"/>
            <a:ext cx="3729677" cy="164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37160" y="6289953"/>
            <a:ext cx="9829800" cy="430887"/>
          </a:xfrm>
          <a:prstGeom prst="rect">
            <a:avLst/>
          </a:prstGeom>
          <a:noFill/>
        </p:spPr>
        <p:txBody>
          <a:bodyPr wrap="square" rtlCol="0">
            <a:spAutoFit/>
          </a:bodyPr>
          <a:lstStyle/>
          <a:p>
            <a:r>
              <a:rPr lang="en-US" sz="1100" dirty="0"/>
              <a:t>Sources: </a:t>
            </a:r>
            <a:r>
              <a:rPr lang="en-US" sz="1100" dirty="0">
                <a:hlinkClick r:id="rId4"/>
              </a:rPr>
              <a:t>https://www.fhfa.gov/AboutUs/Reports/Pages/Fannie-Mae-and-Freddie-Mac-Single-Family-Guarantee-Fees-in-2007-and-2008.aspx</a:t>
            </a:r>
            <a:endParaRPr lang="en-US" sz="1100" dirty="0"/>
          </a:p>
          <a:p>
            <a:r>
              <a:rPr lang="en-US" sz="1100" dirty="0">
                <a:hlinkClick r:id="rId5"/>
              </a:rPr>
              <a:t>https://www.fhfa.gov/AboutUs/Reports/Pages/Single-Family-Guarantee-Fees-in-2015.aspx</a:t>
            </a:r>
            <a:endParaRPr lang="en-US" sz="1100" dirty="0"/>
          </a:p>
        </p:txBody>
      </p:sp>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1234440"/>
            <a:ext cx="4914901" cy="3611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0C300039-8358-7E4F-9E8E-C060533C18F7}"/>
              </a:ext>
            </a:extLst>
          </p:cNvPr>
          <p:cNvSpPr txBox="1">
            <a:spLocks/>
          </p:cNvSpPr>
          <p:nvPr/>
        </p:nvSpPr>
        <p:spPr>
          <a:xfrm>
            <a:off x="452628" y="5167913"/>
            <a:ext cx="8229600" cy="39623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000" b="1" dirty="0">
                <a:solidFill>
                  <a:schemeClr val="accent1">
                    <a:lumMod val="75000"/>
                  </a:schemeClr>
                </a:solidFill>
                <a:latin typeface="+mj-lt"/>
              </a:rPr>
              <a:t>Question – what should influence the size of the guarantee fee?</a:t>
            </a:r>
          </a:p>
        </p:txBody>
      </p:sp>
    </p:spTree>
    <p:extLst>
      <p:ext uri="{BB962C8B-B14F-4D97-AF65-F5344CB8AC3E}">
        <p14:creationId xmlns:p14="http://schemas.microsoft.com/office/powerpoint/2010/main" val="1414148653"/>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Agency G-fees</a:t>
            </a:r>
          </a:p>
        </p:txBody>
      </p:sp>
      <p:sp>
        <p:nvSpPr>
          <p:cNvPr id="3" name="Content Placeholder 2"/>
          <p:cNvSpPr>
            <a:spLocks noGrp="1"/>
          </p:cNvSpPr>
          <p:nvPr>
            <p:ph idx="1"/>
          </p:nvPr>
        </p:nvSpPr>
        <p:spPr>
          <a:xfrm>
            <a:off x="457200" y="838200"/>
            <a:ext cx="8229600" cy="533399"/>
          </a:xfrm>
        </p:spPr>
        <p:txBody>
          <a:bodyPr>
            <a:normAutofit/>
          </a:bodyPr>
          <a:lstStyle/>
          <a:p>
            <a:pPr>
              <a:lnSpc>
                <a:spcPct val="100000"/>
              </a:lnSpc>
              <a:spcBef>
                <a:spcPts val="0"/>
              </a:spcBef>
            </a:pPr>
            <a:r>
              <a:rPr lang="en-US" dirty="0"/>
              <a:t>Function of loan-type, loan purpose, FICO, LTV</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62" y="1304925"/>
            <a:ext cx="4573738" cy="2449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675" y="1295400"/>
            <a:ext cx="4429125" cy="2425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911448"/>
            <a:ext cx="4343400" cy="24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804" y="4343400"/>
            <a:ext cx="4227446"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0804" y="3876676"/>
            <a:ext cx="4436996" cy="344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291840" y="1295400"/>
            <a:ext cx="777240" cy="167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26680" y="1295400"/>
            <a:ext cx="777240" cy="167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8120" y="3876676"/>
            <a:ext cx="1249680" cy="167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00400" y="3911448"/>
            <a:ext cx="777240" cy="167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1735574"/>
            <a:ext cx="1581715" cy="184666"/>
          </a:xfrm>
          <a:prstGeom prst="rect">
            <a:avLst/>
          </a:prstGeom>
          <a:noFill/>
        </p:spPr>
        <p:txBody>
          <a:bodyPr wrap="none" lIns="0" tIns="0" rIns="0" bIns="0" rtlCol="0">
            <a:spAutoFit/>
          </a:bodyPr>
          <a:lstStyle/>
          <a:p>
            <a:r>
              <a:rPr lang="en-US" sz="1200" dirty="0"/>
              <a:t>Fees: ARM &gt; 30yr &gt; 15</a:t>
            </a:r>
          </a:p>
        </p:txBody>
      </p:sp>
      <p:sp>
        <p:nvSpPr>
          <p:cNvPr id="15" name="TextBox 14"/>
          <p:cNvSpPr txBox="1"/>
          <p:nvPr/>
        </p:nvSpPr>
        <p:spPr>
          <a:xfrm>
            <a:off x="5162812" y="1714356"/>
            <a:ext cx="2638543" cy="184666"/>
          </a:xfrm>
          <a:prstGeom prst="rect">
            <a:avLst/>
          </a:prstGeom>
          <a:noFill/>
        </p:spPr>
        <p:txBody>
          <a:bodyPr wrap="none" lIns="0" tIns="0" rIns="0" bIns="0" rtlCol="0">
            <a:spAutoFit/>
          </a:bodyPr>
          <a:lstStyle/>
          <a:p>
            <a:r>
              <a:rPr lang="en-US" sz="1200" dirty="0"/>
              <a:t>Fees: Purchase &gt; Refi &lt; Cash-out Refi</a:t>
            </a:r>
          </a:p>
        </p:txBody>
      </p:sp>
      <p:sp>
        <p:nvSpPr>
          <p:cNvPr id="16" name="TextBox 15"/>
          <p:cNvSpPr txBox="1"/>
          <p:nvPr/>
        </p:nvSpPr>
        <p:spPr>
          <a:xfrm>
            <a:off x="818585" y="4343400"/>
            <a:ext cx="3132268" cy="184666"/>
          </a:xfrm>
          <a:prstGeom prst="rect">
            <a:avLst/>
          </a:prstGeom>
          <a:noFill/>
        </p:spPr>
        <p:txBody>
          <a:bodyPr wrap="none" lIns="0" tIns="0" rIns="0" bIns="0" rtlCol="0">
            <a:spAutoFit/>
          </a:bodyPr>
          <a:lstStyle/>
          <a:p>
            <a:r>
              <a:rPr lang="en-US" sz="1200" dirty="0"/>
              <a:t>Fees: Higher FICO score &lt; Lower FICO score</a:t>
            </a:r>
          </a:p>
        </p:txBody>
      </p:sp>
      <p:sp>
        <p:nvSpPr>
          <p:cNvPr id="17" name="TextBox 16"/>
          <p:cNvSpPr txBox="1"/>
          <p:nvPr/>
        </p:nvSpPr>
        <p:spPr>
          <a:xfrm>
            <a:off x="5074920" y="4165036"/>
            <a:ext cx="2474652" cy="184666"/>
          </a:xfrm>
          <a:prstGeom prst="rect">
            <a:avLst/>
          </a:prstGeom>
          <a:noFill/>
        </p:spPr>
        <p:txBody>
          <a:bodyPr wrap="none" lIns="0" tIns="0" rIns="0" bIns="0" rtlCol="0">
            <a:spAutoFit/>
          </a:bodyPr>
          <a:lstStyle/>
          <a:p>
            <a:r>
              <a:rPr lang="en-US" sz="1200" dirty="0"/>
              <a:t>Fees: LTV below 70 &lt; LTV above 70</a:t>
            </a:r>
          </a:p>
        </p:txBody>
      </p:sp>
      <p:sp>
        <p:nvSpPr>
          <p:cNvPr id="18" name="TextBox 17">
            <a:extLst>
              <a:ext uri="{FF2B5EF4-FFF2-40B4-BE49-F238E27FC236}">
                <a16:creationId xmlns:a16="http://schemas.microsoft.com/office/drawing/2014/main" id="{8FB73CBB-E7E7-5C4C-B179-35202B091AB7}"/>
              </a:ext>
            </a:extLst>
          </p:cNvPr>
          <p:cNvSpPr txBox="1"/>
          <p:nvPr/>
        </p:nvSpPr>
        <p:spPr>
          <a:xfrm>
            <a:off x="6583680" y="792925"/>
            <a:ext cx="210312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256728791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Conforming Loans</a:t>
            </a:r>
          </a:p>
        </p:txBody>
      </p:sp>
      <p:sp>
        <p:nvSpPr>
          <p:cNvPr id="7" name="TextBox 6"/>
          <p:cNvSpPr txBox="1"/>
          <p:nvPr/>
        </p:nvSpPr>
        <p:spPr>
          <a:xfrm>
            <a:off x="465697" y="826837"/>
            <a:ext cx="8203462" cy="5632311"/>
          </a:xfrm>
          <a:prstGeom prst="rect">
            <a:avLst/>
          </a:prstGeom>
          <a:noFill/>
        </p:spPr>
        <p:txBody>
          <a:bodyPr wrap="square" rtlCol="0">
            <a:spAutoFit/>
          </a:bodyPr>
          <a:lstStyle/>
          <a:p>
            <a:pPr fontAlgn="base"/>
            <a:r>
              <a:rPr lang="en-US" sz="1600" dirty="0"/>
              <a:t>Fannie Mae and Freddie Mac are restricted by law to purchasing single-family mortgages with origination balances below a specific amount, known as the “conforming loan limit” (CLL) value.  Loans above this amount are known as jumbo loans.</a:t>
            </a:r>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endParaRPr lang="en-US" sz="1200" dirty="0"/>
          </a:p>
          <a:p>
            <a:pPr fontAlgn="base"/>
            <a:r>
              <a:rPr lang="en-US" sz="1200" dirty="0">
                <a:solidFill>
                  <a:schemeClr val="tx1">
                    <a:lumMod val="50000"/>
                    <a:lumOff val="50000"/>
                  </a:schemeClr>
                </a:solidFill>
              </a:rPr>
              <a:t>Limit values 50 percent higher for four statutorily-designated high cost areas: Alaska,  Hawaii, Guam, and the U.S. Virgin Islands.  Since 2008, various legislative acts increased the conforming loan limit values in certain high-cost areas in the United States. A permanent formula was established under the Housing and Economic Recovery Act of 2008 (HERA). </a:t>
            </a:r>
          </a:p>
        </p:txBody>
      </p:sp>
      <p:pic>
        <p:nvPicPr>
          <p:cNvPr id="5" name="Picture 4">
            <a:extLst>
              <a:ext uri="{FF2B5EF4-FFF2-40B4-BE49-F238E27FC236}">
                <a16:creationId xmlns:a16="http://schemas.microsoft.com/office/drawing/2014/main" id="{5FD29CAA-D06D-DF40-95CD-F2DD4123DD9E}"/>
              </a:ext>
            </a:extLst>
          </p:cNvPr>
          <p:cNvPicPr>
            <a:picLocks noChangeAspect="1"/>
          </p:cNvPicPr>
          <p:nvPr/>
        </p:nvPicPr>
        <p:blipFill>
          <a:blip r:embed="rId2"/>
          <a:stretch>
            <a:fillRect/>
          </a:stretch>
        </p:blipFill>
        <p:spPr>
          <a:xfrm>
            <a:off x="1783080" y="1690787"/>
            <a:ext cx="5717241" cy="3795613"/>
          </a:xfrm>
          <a:prstGeom prst="rect">
            <a:avLst/>
          </a:prstGeom>
        </p:spPr>
      </p:pic>
      <p:sp>
        <p:nvSpPr>
          <p:cNvPr id="6" name="Rectangle 5">
            <a:extLst>
              <a:ext uri="{FF2B5EF4-FFF2-40B4-BE49-F238E27FC236}">
                <a16:creationId xmlns:a16="http://schemas.microsoft.com/office/drawing/2014/main" id="{272D07C7-8C81-A742-AF69-558189995DE1}"/>
              </a:ext>
            </a:extLst>
          </p:cNvPr>
          <p:cNvSpPr/>
          <p:nvPr/>
        </p:nvSpPr>
        <p:spPr>
          <a:xfrm>
            <a:off x="469808" y="6488222"/>
            <a:ext cx="8125552" cy="415498"/>
          </a:xfrm>
          <a:prstGeom prst="rect">
            <a:avLst/>
          </a:prstGeom>
        </p:spPr>
        <p:txBody>
          <a:bodyPr wrap="square">
            <a:spAutoFit/>
          </a:bodyPr>
          <a:lstStyle/>
          <a:p>
            <a:r>
              <a:rPr lang="en-US" sz="1050" dirty="0"/>
              <a:t>Detailed explanation: </a:t>
            </a:r>
            <a:r>
              <a:rPr lang="en-US" sz="1050" dirty="0">
                <a:hlinkClick r:id="rId3"/>
              </a:rPr>
              <a:t>https://www.fhfa.gov/DataTools/Downloads/Pages/Conforming-Loan-Limit.aspx</a:t>
            </a:r>
            <a:endParaRPr lang="en-US" sz="1050" dirty="0"/>
          </a:p>
          <a:p>
            <a:r>
              <a:rPr lang="en-US" sz="1050" dirty="0"/>
              <a:t>Data: </a:t>
            </a:r>
            <a:r>
              <a:rPr lang="en-US" sz="1050" dirty="0">
                <a:hlinkClick r:id="rId4"/>
              </a:rPr>
              <a:t>https://www.hsh.com/mortgage/a-history-of-conforming-fanniefreddie-loan-limits.html</a:t>
            </a:r>
            <a:r>
              <a:rPr lang="en-US" sz="1050" dirty="0"/>
              <a:t> </a:t>
            </a:r>
            <a:r>
              <a:rPr lang="en-US" sz="1050" dirty="0">
                <a:solidFill>
                  <a:schemeClr val="bg2"/>
                </a:solidFill>
              </a:rPr>
              <a:t>Conforming Loan Limit 2023.xls</a:t>
            </a:r>
          </a:p>
        </p:txBody>
      </p:sp>
    </p:spTree>
    <p:extLst>
      <p:ext uri="{BB962C8B-B14F-4D97-AF65-F5344CB8AC3E}">
        <p14:creationId xmlns:p14="http://schemas.microsoft.com/office/powerpoint/2010/main" val="1404735836"/>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TBAs (“To Be Announced”)</a:t>
            </a:r>
          </a:p>
        </p:txBody>
      </p:sp>
      <p:sp>
        <p:nvSpPr>
          <p:cNvPr id="3" name="Content Placeholder 2"/>
          <p:cNvSpPr>
            <a:spLocks noGrp="1"/>
          </p:cNvSpPr>
          <p:nvPr>
            <p:ph idx="1"/>
          </p:nvPr>
        </p:nvSpPr>
        <p:spPr/>
        <p:txBody>
          <a:bodyPr>
            <a:normAutofit lnSpcReduction="10000"/>
          </a:bodyPr>
          <a:lstStyle/>
          <a:p>
            <a:pPr>
              <a:spcBef>
                <a:spcPts val="0"/>
              </a:spcBef>
            </a:pPr>
            <a:r>
              <a:rPr lang="en-US" dirty="0"/>
              <a:t>TBA pools</a:t>
            </a:r>
          </a:p>
          <a:p>
            <a:pPr lvl="1">
              <a:spcBef>
                <a:spcPts val="0"/>
              </a:spcBef>
            </a:pPr>
            <a:r>
              <a:rPr lang="en-US" dirty="0"/>
              <a:t>The underlying mortgages in the pool must meet certain criteria</a:t>
            </a:r>
          </a:p>
          <a:p>
            <a:pPr lvl="2">
              <a:spcBef>
                <a:spcPts val="0"/>
              </a:spcBef>
            </a:pPr>
            <a:r>
              <a:rPr lang="en-US" dirty="0"/>
              <a:t>Conforming loan limits</a:t>
            </a:r>
          </a:p>
          <a:p>
            <a:pPr lvl="2">
              <a:spcBef>
                <a:spcPts val="0"/>
              </a:spcBef>
            </a:pPr>
            <a:r>
              <a:rPr lang="en-US" dirty="0"/>
              <a:t>Credit quality (e.g. LTV, FICO, etc.)</a:t>
            </a:r>
          </a:p>
          <a:p>
            <a:pPr lvl="1">
              <a:spcBef>
                <a:spcPts val="0"/>
              </a:spcBef>
            </a:pPr>
            <a:r>
              <a:rPr lang="en-US" dirty="0"/>
              <a:t>Six variables are agreed upon in a TBA trade:</a:t>
            </a:r>
          </a:p>
          <a:p>
            <a:pPr marL="1257300" lvl="2" indent="-342900">
              <a:spcBef>
                <a:spcPts val="0"/>
              </a:spcBef>
              <a:buAutoNum type="arabicParenR"/>
            </a:pPr>
            <a:r>
              <a:rPr lang="en-US" dirty="0"/>
              <a:t>Issuer </a:t>
            </a:r>
          </a:p>
          <a:p>
            <a:pPr marL="1257300" lvl="2" indent="-342900">
              <a:spcBef>
                <a:spcPts val="0"/>
              </a:spcBef>
              <a:buAutoNum type="arabicParenR"/>
            </a:pPr>
            <a:r>
              <a:rPr lang="en-US" dirty="0"/>
              <a:t>Maturity</a:t>
            </a:r>
          </a:p>
          <a:p>
            <a:pPr marL="1257300" lvl="2" indent="-342900">
              <a:spcBef>
                <a:spcPts val="0"/>
              </a:spcBef>
              <a:buAutoNum type="arabicParenR"/>
            </a:pPr>
            <a:r>
              <a:rPr lang="en-US" dirty="0"/>
              <a:t>Coupon</a:t>
            </a:r>
          </a:p>
          <a:p>
            <a:pPr marL="1257300" lvl="2" indent="-342900">
              <a:spcBef>
                <a:spcPts val="0"/>
              </a:spcBef>
              <a:buFont typeface="Arial" panose="020B0604020202020204" pitchFamily="34" charset="0"/>
              <a:buAutoNum type="arabicParenR"/>
            </a:pPr>
            <a:r>
              <a:rPr lang="en-US" dirty="0"/>
              <a:t>Settlement date</a:t>
            </a:r>
          </a:p>
          <a:p>
            <a:pPr marL="1257300" lvl="2" indent="-342900">
              <a:spcBef>
                <a:spcPts val="0"/>
              </a:spcBef>
              <a:buAutoNum type="arabicParenR"/>
            </a:pPr>
            <a:r>
              <a:rPr lang="en-US" b="1" dirty="0"/>
              <a:t>Face*</a:t>
            </a:r>
          </a:p>
          <a:p>
            <a:pPr marL="1257300" lvl="2" indent="-342900">
              <a:spcBef>
                <a:spcPts val="0"/>
              </a:spcBef>
              <a:buFont typeface="Arial" panose="020B0604020202020204" pitchFamily="34" charset="0"/>
              <a:buAutoNum type="arabicParenR"/>
            </a:pPr>
            <a:r>
              <a:rPr lang="en-US" b="1" dirty="0"/>
              <a:t>Price</a:t>
            </a:r>
          </a:p>
          <a:p>
            <a:pPr lvl="2">
              <a:spcBef>
                <a:spcPts val="0"/>
              </a:spcBef>
            </a:pPr>
            <a:endParaRPr lang="en-US" dirty="0"/>
          </a:p>
          <a:p>
            <a:pPr lvl="2">
              <a:spcBef>
                <a:spcPts val="0"/>
              </a:spcBef>
            </a:pPr>
            <a:r>
              <a:rPr lang="en-US" dirty="0"/>
              <a:t>Detailed pool characteristics are </a:t>
            </a:r>
            <a:r>
              <a:rPr lang="en-US" i="1" dirty="0"/>
              <a:t>not</a:t>
            </a:r>
            <a:r>
              <a:rPr lang="en-US" dirty="0"/>
              <a:t> known prior to settlement</a:t>
            </a:r>
          </a:p>
          <a:p>
            <a:pPr lvl="2">
              <a:spcBef>
                <a:spcPts val="0"/>
              </a:spcBef>
            </a:pPr>
            <a:r>
              <a:rPr lang="en-US" dirty="0"/>
              <a:t>Standard settlement: once a month</a:t>
            </a:r>
          </a:p>
          <a:p>
            <a:pPr lvl="1">
              <a:spcBef>
                <a:spcPts val="0"/>
              </a:spcBef>
            </a:pPr>
            <a:endParaRPr lang="en-US" dirty="0"/>
          </a:p>
          <a:p>
            <a:pPr lvl="1">
              <a:spcBef>
                <a:spcPts val="0"/>
              </a:spcBef>
            </a:pPr>
            <a:r>
              <a:rPr lang="en-US" dirty="0"/>
              <a:t>Enhances liquidity by commoditizing MBS pass-</a:t>
            </a:r>
            <a:r>
              <a:rPr lang="en-US" dirty="0" err="1"/>
              <a:t>throughs</a:t>
            </a:r>
            <a:endParaRPr lang="en-US" dirty="0"/>
          </a:p>
          <a:p>
            <a:pPr marL="0" indent="0">
              <a:spcBef>
                <a:spcPts val="0"/>
              </a:spcBef>
              <a:buNone/>
            </a:pPr>
            <a:endParaRPr lang="en-US" dirty="0"/>
          </a:p>
          <a:p>
            <a:pPr marL="0" indent="0">
              <a:spcBef>
                <a:spcPts val="0"/>
              </a:spcBef>
              <a:buNone/>
            </a:pPr>
            <a:r>
              <a:rPr lang="en-US" sz="1200" dirty="0"/>
              <a:t>* Also referred to as “Par” amount, Notional, Balance, Unpaid Balance (“UPB”)</a:t>
            </a:r>
          </a:p>
        </p:txBody>
      </p:sp>
    </p:spTree>
    <p:extLst>
      <p:ext uri="{BB962C8B-B14F-4D97-AF65-F5344CB8AC3E}">
        <p14:creationId xmlns:p14="http://schemas.microsoft.com/office/powerpoint/2010/main" val="4233857502"/>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Coupon Stack</a:t>
            </a:r>
          </a:p>
        </p:txBody>
      </p:sp>
      <p:sp>
        <p:nvSpPr>
          <p:cNvPr id="3" name="Content Placeholder 2"/>
          <p:cNvSpPr>
            <a:spLocks noGrp="1"/>
          </p:cNvSpPr>
          <p:nvPr>
            <p:ph idx="1"/>
          </p:nvPr>
        </p:nvSpPr>
        <p:spPr/>
        <p:txBody>
          <a:bodyPr/>
          <a:lstStyle/>
          <a:p>
            <a:endParaRPr lang="en-US"/>
          </a:p>
        </p:txBody>
      </p:sp>
      <p:pic>
        <p:nvPicPr>
          <p:cNvPr id="5" name="Picture 3"/>
          <p:cNvPicPr>
            <a:picLocks noChangeAspect="1" noChangeArrowheads="1"/>
          </p:cNvPicPr>
          <p:nvPr/>
        </p:nvPicPr>
        <p:blipFill>
          <a:blip r:embed="rId2" cstate="print"/>
          <a:srcRect/>
          <a:stretch>
            <a:fillRect/>
          </a:stretch>
        </p:blipFill>
        <p:spPr>
          <a:xfrm>
            <a:off x="381000" y="1143000"/>
            <a:ext cx="8153400" cy="5410200"/>
          </a:xfrm>
          <a:prstGeom prst="rect">
            <a:avLst/>
          </a:prstGeom>
          <a:noFill/>
        </p:spPr>
      </p:pic>
    </p:spTree>
    <p:extLst>
      <p:ext uri="{BB962C8B-B14F-4D97-AF65-F5344CB8AC3E}">
        <p14:creationId xmlns:p14="http://schemas.microsoft.com/office/powerpoint/2010/main" val="2691721200"/>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Lock” interest rate risk</a:t>
            </a:r>
          </a:p>
        </p:txBody>
      </p:sp>
      <p:sp>
        <p:nvSpPr>
          <p:cNvPr id="3" name="Content Placeholder 2"/>
          <p:cNvSpPr>
            <a:spLocks noGrp="1"/>
          </p:cNvSpPr>
          <p:nvPr>
            <p:ph idx="1"/>
          </p:nvPr>
        </p:nvSpPr>
        <p:spPr/>
        <p:txBody>
          <a:bodyPr>
            <a:normAutofit/>
          </a:bodyPr>
          <a:lstStyle/>
          <a:p>
            <a:pPr lvl="1">
              <a:spcBef>
                <a:spcPts val="0"/>
              </a:spcBef>
            </a:pPr>
            <a:r>
              <a:rPr lang="en-US" dirty="0"/>
              <a:t>When a bank originates mortgages, one step is to provide a “rate lock” to the borrower (Home Buyer)</a:t>
            </a:r>
          </a:p>
          <a:p>
            <a:pPr lvl="1">
              <a:spcBef>
                <a:spcPts val="0"/>
              </a:spcBef>
            </a:pPr>
            <a:endParaRPr lang="en-US" dirty="0"/>
          </a:p>
          <a:p>
            <a:pPr lvl="1">
              <a:spcBef>
                <a:spcPts val="0"/>
              </a:spcBef>
            </a:pPr>
            <a:r>
              <a:rPr lang="en-US" dirty="0"/>
              <a:t>A “rate lock” is the level of the interest (coupon) that the borrower will have to pay on the mortgage</a:t>
            </a:r>
          </a:p>
          <a:p>
            <a:pPr lvl="1">
              <a:spcBef>
                <a:spcPts val="0"/>
              </a:spcBef>
            </a:pPr>
            <a:endParaRPr lang="en-US" dirty="0"/>
          </a:p>
          <a:p>
            <a:pPr lvl="1">
              <a:spcBef>
                <a:spcPts val="0"/>
              </a:spcBef>
            </a:pPr>
            <a:r>
              <a:rPr lang="en-US" dirty="0"/>
              <a:t>But it usually takes weeks from the time the bank provides a “rate lock” till the time the bank provides to the money to the borrower (“close the loan”) </a:t>
            </a:r>
          </a:p>
          <a:p>
            <a:pPr lvl="1">
              <a:spcBef>
                <a:spcPts val="0"/>
              </a:spcBef>
            </a:pPr>
            <a:endParaRPr lang="en-US" dirty="0"/>
          </a:p>
          <a:p>
            <a:pPr lvl="1">
              <a:spcBef>
                <a:spcPts val="0"/>
              </a:spcBef>
            </a:pPr>
            <a:r>
              <a:rPr lang="en-US" dirty="0"/>
              <a:t>During these weeks, the bank has interest rate risk, and the bank has to hedge this interest rate risk?</a:t>
            </a:r>
          </a:p>
          <a:p>
            <a:pPr lvl="1">
              <a:spcBef>
                <a:spcPts val="0"/>
              </a:spcBef>
            </a:pPr>
            <a:endParaRPr lang="en-US" dirty="0"/>
          </a:p>
          <a:p>
            <a:pPr lvl="1">
              <a:spcBef>
                <a:spcPts val="0"/>
              </a:spcBef>
            </a:pPr>
            <a:r>
              <a:rPr lang="en-US" dirty="0">
                <a:solidFill>
                  <a:srgbClr val="B4425D"/>
                </a:solidFill>
              </a:rPr>
              <a:t>How can the bank use TBAs to hedge this interest rate risk?</a:t>
            </a:r>
          </a:p>
          <a:p>
            <a:pPr lvl="1">
              <a:spcBef>
                <a:spcPts val="0"/>
              </a:spcBef>
            </a:pPr>
            <a:r>
              <a:rPr lang="en-US" dirty="0"/>
              <a:t>S</a:t>
            </a:r>
            <a:r>
              <a:rPr lang="en-US" altLang="zh-CN" dirty="0"/>
              <a:t>hort TBAs</a:t>
            </a:r>
            <a:endParaRPr lang="en-US" dirty="0"/>
          </a:p>
        </p:txBody>
      </p:sp>
      <p:sp>
        <p:nvSpPr>
          <p:cNvPr id="4" name="TextBox 3">
            <a:extLst>
              <a:ext uri="{FF2B5EF4-FFF2-40B4-BE49-F238E27FC236}">
                <a16:creationId xmlns:a16="http://schemas.microsoft.com/office/drawing/2014/main" id="{74B2D3F6-7A45-2D4C-AD6C-E6D5D0FE5B98}"/>
              </a:ext>
            </a:extLst>
          </p:cNvPr>
          <p:cNvSpPr txBox="1"/>
          <p:nvPr/>
        </p:nvSpPr>
        <p:spPr>
          <a:xfrm>
            <a:off x="5029200" y="4937760"/>
            <a:ext cx="210312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977639213"/>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 Mortgage Originator uses TBAs to hedge interest rate risk</a:t>
            </a:r>
          </a:p>
        </p:txBody>
      </p:sp>
      <p:sp>
        <p:nvSpPr>
          <p:cNvPr id="3" name="Content Placeholder 2"/>
          <p:cNvSpPr>
            <a:spLocks noGrp="1"/>
          </p:cNvSpPr>
          <p:nvPr>
            <p:ph idx="1"/>
          </p:nvPr>
        </p:nvSpPr>
        <p:spPr/>
        <p:txBody>
          <a:bodyPr>
            <a:normAutofit/>
          </a:bodyPr>
          <a:lstStyle/>
          <a:p>
            <a:pPr lvl="1">
              <a:spcBef>
                <a:spcPts val="0"/>
              </a:spcBef>
            </a:pPr>
            <a:r>
              <a:rPr lang="en-US" dirty="0"/>
              <a:t>The mortgage originator may </a:t>
            </a:r>
            <a:r>
              <a:rPr lang="en-US" i="1" dirty="0"/>
              <a:t>short</a:t>
            </a:r>
            <a:r>
              <a:rPr lang="en-US" dirty="0"/>
              <a:t> TBAs</a:t>
            </a:r>
          </a:p>
          <a:p>
            <a:pPr lvl="2">
              <a:spcBef>
                <a:spcPts val="0"/>
              </a:spcBef>
            </a:pPr>
            <a:endParaRPr lang="en-US" dirty="0"/>
          </a:p>
          <a:p>
            <a:pPr lvl="2">
              <a:spcBef>
                <a:spcPts val="0"/>
              </a:spcBef>
            </a:pPr>
            <a:r>
              <a:rPr lang="en-US" dirty="0"/>
              <a:t>If interest rates rise</a:t>
            </a:r>
          </a:p>
          <a:p>
            <a:pPr lvl="3">
              <a:spcBef>
                <a:spcPts val="0"/>
              </a:spcBef>
            </a:pPr>
            <a:r>
              <a:rPr lang="en-US" dirty="0"/>
              <a:t>The value of the mortgages will decline, but the value of the short TBA will rise</a:t>
            </a:r>
          </a:p>
          <a:p>
            <a:pPr lvl="2">
              <a:spcBef>
                <a:spcPts val="0"/>
              </a:spcBef>
            </a:pPr>
            <a:endParaRPr lang="en-US" dirty="0"/>
          </a:p>
          <a:p>
            <a:pPr lvl="2">
              <a:spcBef>
                <a:spcPts val="0"/>
              </a:spcBef>
            </a:pPr>
            <a:r>
              <a:rPr lang="en-US" dirty="0"/>
              <a:t>If interest rates fall</a:t>
            </a:r>
          </a:p>
          <a:p>
            <a:pPr lvl="3">
              <a:spcBef>
                <a:spcPts val="0"/>
              </a:spcBef>
            </a:pPr>
            <a:r>
              <a:rPr lang="en-US" dirty="0"/>
              <a:t>The value of the mortgages will rise, and the value of the short TBAs will fall</a:t>
            </a:r>
          </a:p>
        </p:txBody>
      </p:sp>
    </p:spTree>
    <p:extLst>
      <p:ext uri="{BB962C8B-B14F-4D97-AF65-F5344CB8AC3E}">
        <p14:creationId xmlns:p14="http://schemas.microsoft.com/office/powerpoint/2010/main" val="403937199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TBAs – how counterparty credit risk is mitigated</a:t>
            </a:r>
          </a:p>
        </p:txBody>
      </p:sp>
      <p:sp>
        <p:nvSpPr>
          <p:cNvPr id="3" name="Content Placeholder 2"/>
          <p:cNvSpPr>
            <a:spLocks noGrp="1"/>
          </p:cNvSpPr>
          <p:nvPr>
            <p:ph idx="1"/>
          </p:nvPr>
        </p:nvSpPr>
        <p:spPr>
          <a:xfrm>
            <a:off x="457197" y="1554162"/>
            <a:ext cx="8220456" cy="4709477"/>
          </a:xfrm>
        </p:spPr>
        <p:txBody>
          <a:bodyPr>
            <a:normAutofit/>
          </a:bodyPr>
          <a:lstStyle/>
          <a:p>
            <a:pPr lvl="1">
              <a:spcBef>
                <a:spcPts val="0"/>
              </a:spcBef>
            </a:pPr>
            <a:r>
              <a:rPr lang="en-US" dirty="0"/>
              <a:t>To reduce counterparty credit risk, TBAs are either </a:t>
            </a:r>
          </a:p>
          <a:p>
            <a:pPr lvl="2">
              <a:spcBef>
                <a:spcPts val="0"/>
              </a:spcBef>
            </a:pPr>
            <a:r>
              <a:rPr lang="en-US" dirty="0"/>
              <a:t>traded “bi-laterally”, and subject to </a:t>
            </a:r>
            <a:r>
              <a:rPr lang="en-US" i="1" dirty="0"/>
              <a:t>margin</a:t>
            </a:r>
            <a:r>
              <a:rPr lang="en-US" dirty="0"/>
              <a:t>, or</a:t>
            </a:r>
          </a:p>
          <a:p>
            <a:pPr lvl="2">
              <a:spcBef>
                <a:spcPts val="0"/>
              </a:spcBef>
            </a:pPr>
            <a:endParaRPr lang="en-US" dirty="0"/>
          </a:p>
          <a:p>
            <a:pPr lvl="2">
              <a:spcBef>
                <a:spcPts val="0"/>
              </a:spcBef>
            </a:pPr>
            <a:endParaRPr lang="en-US" dirty="0"/>
          </a:p>
          <a:p>
            <a:pPr lvl="2">
              <a:spcBef>
                <a:spcPts val="0"/>
              </a:spcBef>
            </a:pPr>
            <a:endParaRPr lang="en-US" dirty="0"/>
          </a:p>
          <a:p>
            <a:pPr lvl="2">
              <a:spcBef>
                <a:spcPts val="0"/>
              </a:spcBef>
            </a:pPr>
            <a:endParaRPr lang="en-US" dirty="0"/>
          </a:p>
          <a:p>
            <a:pPr lvl="2">
              <a:spcBef>
                <a:spcPts val="0"/>
              </a:spcBef>
            </a:pPr>
            <a:endParaRPr lang="en-US" dirty="0"/>
          </a:p>
          <a:p>
            <a:pPr lvl="2">
              <a:spcBef>
                <a:spcPts val="0"/>
              </a:spcBef>
            </a:pPr>
            <a:endParaRPr lang="en-US" dirty="0"/>
          </a:p>
          <a:p>
            <a:pPr lvl="2">
              <a:spcBef>
                <a:spcPts val="0"/>
              </a:spcBef>
            </a:pPr>
            <a:r>
              <a:rPr lang="en-US" dirty="0"/>
              <a:t>“cleared” at a Central </a:t>
            </a:r>
            <a:r>
              <a:rPr lang="en-US" dirty="0" err="1"/>
              <a:t>CounterParty</a:t>
            </a:r>
            <a:r>
              <a:rPr lang="en-US" dirty="0"/>
              <a:t> (CCP)</a:t>
            </a:r>
          </a:p>
          <a:p>
            <a:pPr lvl="3">
              <a:spcBef>
                <a:spcPts val="0"/>
              </a:spcBef>
            </a:pPr>
            <a:r>
              <a:rPr lang="en-US" dirty="0"/>
              <a:t>In this case, at FICC*</a:t>
            </a:r>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5">
              <a:spcBef>
                <a:spcPts val="0"/>
              </a:spcBef>
            </a:pPr>
            <a:r>
              <a:rPr lang="en-US" sz="1600" dirty="0"/>
              <a:t>The CCP guarantees the performance of each counterparty</a:t>
            </a:r>
          </a:p>
          <a:p>
            <a:pPr lvl="5">
              <a:spcBef>
                <a:spcPts val="0"/>
              </a:spcBef>
            </a:pPr>
            <a:r>
              <a:rPr lang="en-US" sz="1600" dirty="0"/>
              <a:t>Each participant must post </a:t>
            </a:r>
            <a:r>
              <a:rPr lang="en-US" sz="1600" i="1" dirty="0"/>
              <a:t>margin</a:t>
            </a:r>
            <a:r>
              <a:rPr lang="en-US" sz="1600" dirty="0"/>
              <a:t> to the CCP as prices change</a:t>
            </a:r>
            <a:endParaRPr lang="en-US" dirty="0"/>
          </a:p>
          <a:p>
            <a:pPr lvl="1">
              <a:spcBef>
                <a:spcPts val="0"/>
              </a:spcBef>
            </a:pPr>
            <a:endParaRPr lang="en-US" dirty="0"/>
          </a:p>
        </p:txBody>
      </p:sp>
      <p:sp>
        <p:nvSpPr>
          <p:cNvPr id="4" name="TextBox 3">
            <a:extLst>
              <a:ext uri="{FF2B5EF4-FFF2-40B4-BE49-F238E27FC236}">
                <a16:creationId xmlns:a16="http://schemas.microsoft.com/office/drawing/2014/main" id="{4D75E7CE-D7FC-D044-9A40-9F6566042D01}"/>
              </a:ext>
            </a:extLst>
          </p:cNvPr>
          <p:cNvSpPr txBox="1"/>
          <p:nvPr/>
        </p:nvSpPr>
        <p:spPr>
          <a:xfrm>
            <a:off x="594360" y="6583680"/>
            <a:ext cx="7346114" cy="184666"/>
          </a:xfrm>
          <a:prstGeom prst="rect">
            <a:avLst/>
          </a:prstGeom>
          <a:noFill/>
        </p:spPr>
        <p:txBody>
          <a:bodyPr wrap="none" lIns="0" tIns="0" rIns="0" bIns="0" rtlCol="0">
            <a:spAutoFit/>
          </a:bodyPr>
          <a:lstStyle/>
          <a:p>
            <a:r>
              <a:rPr lang="en-US" sz="1200" dirty="0"/>
              <a:t>* FICC (Fixed Income Clearing Corporation), part of DTCC (The Depository Trust and Clearing Corporation) </a:t>
            </a:r>
          </a:p>
        </p:txBody>
      </p:sp>
      <p:pic>
        <p:nvPicPr>
          <p:cNvPr id="6" name="Picture 5">
            <a:extLst>
              <a:ext uri="{FF2B5EF4-FFF2-40B4-BE49-F238E27FC236}">
                <a16:creationId xmlns:a16="http://schemas.microsoft.com/office/drawing/2014/main" id="{B9A45B11-B9A5-574F-863B-AC662E6DC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5213" y="868680"/>
            <a:ext cx="2997200" cy="2171700"/>
          </a:xfrm>
          <a:prstGeom prst="rect">
            <a:avLst/>
          </a:prstGeom>
        </p:spPr>
      </p:pic>
      <p:pic>
        <p:nvPicPr>
          <p:cNvPr id="8" name="Picture 7">
            <a:extLst>
              <a:ext uri="{FF2B5EF4-FFF2-40B4-BE49-F238E27FC236}">
                <a16:creationId xmlns:a16="http://schemas.microsoft.com/office/drawing/2014/main" id="{D0396D27-6246-9345-97BD-5285E2AF9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960" y="3100936"/>
            <a:ext cx="3162300" cy="2146300"/>
          </a:xfrm>
          <a:prstGeom prst="rect">
            <a:avLst/>
          </a:prstGeom>
        </p:spPr>
      </p:pic>
    </p:spTree>
    <p:extLst>
      <p:ext uri="{BB962C8B-B14F-4D97-AF65-F5344CB8AC3E}">
        <p14:creationId xmlns:p14="http://schemas.microsoft.com/office/powerpoint/2010/main" val="688478028"/>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74320"/>
            <a:ext cx="8220456" cy="307777"/>
          </a:xfrm>
        </p:spPr>
        <p:txBody>
          <a:bodyPr/>
          <a:lstStyle/>
          <a:p>
            <a:pPr eaLnBrk="1" hangingPunct="1"/>
            <a:r>
              <a:rPr lang="en-US" altLang="en-US" b="1" dirty="0"/>
              <a:t>Topics</a:t>
            </a:r>
            <a:endParaRPr lang="en-US" altLang="en-US" sz="1400" b="1" dirty="0"/>
          </a:p>
        </p:txBody>
      </p:sp>
      <p:sp>
        <p:nvSpPr>
          <p:cNvPr id="12291" name="Content Placeholder 2"/>
          <p:cNvSpPr>
            <a:spLocks noGrp="1"/>
          </p:cNvSpPr>
          <p:nvPr>
            <p:ph idx="1"/>
          </p:nvPr>
        </p:nvSpPr>
        <p:spPr>
          <a:xfrm>
            <a:off x="457200" y="1143000"/>
            <a:ext cx="8229600" cy="5029200"/>
          </a:xfrm>
        </p:spPr>
        <p:txBody>
          <a:bodyPr/>
          <a:lstStyle/>
          <a:p>
            <a:pPr marL="285750" indent="-285750">
              <a:lnSpc>
                <a:spcPct val="100000"/>
              </a:lnSpc>
              <a:spcBef>
                <a:spcPts val="0"/>
              </a:spcBef>
              <a:buFont typeface="Wingdings" panose="05000000000000000000" pitchFamily="2" charset="2"/>
              <a:buChar char="Ø"/>
            </a:pPr>
            <a:r>
              <a:rPr lang="en-US" altLang="en-US" dirty="0">
                <a:solidFill>
                  <a:srgbClr val="B4425D"/>
                </a:solidFill>
              </a:rPr>
              <a:t>More insight into leverage impact on markets</a:t>
            </a:r>
          </a:p>
          <a:p>
            <a:pPr marL="285750" indent="-285750">
              <a:lnSpc>
                <a:spcPct val="100000"/>
              </a:lnSpc>
              <a:spcBef>
                <a:spcPts val="0"/>
              </a:spcBef>
              <a:buFont typeface="Wingdings" panose="05000000000000000000" pitchFamily="2" charset="2"/>
              <a:buChar char="Ø"/>
            </a:pPr>
            <a:endParaRPr lang="en-US" altLang="en-US" dirty="0"/>
          </a:p>
          <a:p>
            <a:pPr marL="285750" indent="-285750">
              <a:lnSpc>
                <a:spcPct val="100000"/>
              </a:lnSpc>
              <a:spcBef>
                <a:spcPts val="0"/>
              </a:spcBef>
              <a:buFont typeface="Wingdings" panose="05000000000000000000" pitchFamily="2" charset="2"/>
              <a:buChar char="Ø"/>
            </a:pPr>
            <a:r>
              <a:rPr lang="en-US" altLang="en-US" dirty="0"/>
              <a:t>Homework Review</a:t>
            </a:r>
          </a:p>
          <a:p>
            <a:pPr marL="285750" indent="-285750">
              <a:lnSpc>
                <a:spcPct val="100000"/>
              </a:lnSpc>
              <a:spcBef>
                <a:spcPts val="0"/>
              </a:spcBef>
              <a:buFont typeface="Wingdings" panose="05000000000000000000" pitchFamily="2" charset="2"/>
              <a:buChar char="Ø"/>
            </a:pPr>
            <a:endParaRPr lang="en-US" altLang="en-US" dirty="0"/>
          </a:p>
          <a:p>
            <a:pPr marL="285750" indent="-285750">
              <a:lnSpc>
                <a:spcPct val="100000"/>
              </a:lnSpc>
              <a:spcBef>
                <a:spcPts val="0"/>
              </a:spcBef>
              <a:buFont typeface="Wingdings" panose="05000000000000000000" pitchFamily="2" charset="2"/>
              <a:buChar char="Ø"/>
            </a:pPr>
            <a:r>
              <a:rPr lang="en-US" altLang="en-US" dirty="0"/>
              <a:t>Agency Passthroughs, Guarantee Fees</a:t>
            </a:r>
          </a:p>
          <a:p>
            <a:pPr marL="285750" indent="-285750">
              <a:lnSpc>
                <a:spcPct val="100000"/>
              </a:lnSpc>
              <a:spcBef>
                <a:spcPts val="0"/>
              </a:spcBef>
              <a:buFont typeface="Wingdings" panose="05000000000000000000" pitchFamily="2" charset="2"/>
              <a:buChar char="Ø"/>
            </a:pPr>
            <a:endParaRPr lang="en-US" altLang="en-US" dirty="0"/>
          </a:p>
          <a:p>
            <a:pPr marL="285750" indent="-285750">
              <a:lnSpc>
                <a:spcPct val="100000"/>
              </a:lnSpc>
              <a:spcBef>
                <a:spcPts val="0"/>
              </a:spcBef>
              <a:buFont typeface="Wingdings" panose="05000000000000000000" pitchFamily="2" charset="2"/>
              <a:buChar char="Ø"/>
            </a:pPr>
            <a:r>
              <a:rPr lang="en-US" altLang="en-US" dirty="0"/>
              <a:t>TBA, Hedging with TBAs, Counterparty Credit Risk, Liquidity Risk</a:t>
            </a:r>
          </a:p>
          <a:p>
            <a:pPr marL="514350" lvl="1" indent="-285750">
              <a:lnSpc>
                <a:spcPct val="100000"/>
              </a:lnSpc>
              <a:spcBef>
                <a:spcPts val="0"/>
              </a:spcBef>
            </a:pPr>
            <a:r>
              <a:rPr lang="en-US" altLang="en-US" dirty="0">
                <a:solidFill>
                  <a:srgbClr val="B4425D"/>
                </a:solidFill>
              </a:rPr>
              <a:t>What happened in 2020</a:t>
            </a:r>
          </a:p>
          <a:p>
            <a:pPr marL="285750" indent="-285750">
              <a:lnSpc>
                <a:spcPct val="100000"/>
              </a:lnSpc>
              <a:spcBef>
                <a:spcPts val="0"/>
              </a:spcBef>
              <a:buFont typeface="Wingdings" panose="05000000000000000000" pitchFamily="2" charset="2"/>
              <a:buChar char="Ø"/>
            </a:pPr>
            <a:endParaRPr lang="en-US" altLang="en-US" dirty="0"/>
          </a:p>
          <a:p>
            <a:pPr marL="285750" indent="-285750">
              <a:lnSpc>
                <a:spcPct val="100000"/>
              </a:lnSpc>
              <a:spcBef>
                <a:spcPts val="0"/>
              </a:spcBef>
              <a:buFont typeface="Wingdings" panose="05000000000000000000" pitchFamily="2" charset="2"/>
              <a:buChar char="Ø"/>
            </a:pPr>
            <a:r>
              <a:rPr lang="en-US" altLang="en-US" dirty="0"/>
              <a:t>Specified Pools</a:t>
            </a:r>
          </a:p>
          <a:p>
            <a:pPr marL="285750" indent="-285750">
              <a:lnSpc>
                <a:spcPct val="100000"/>
              </a:lnSpc>
              <a:spcBef>
                <a:spcPts val="0"/>
              </a:spcBef>
              <a:buFont typeface="Wingdings" panose="05000000000000000000" pitchFamily="2" charset="2"/>
              <a:buChar char="Ø"/>
            </a:pPr>
            <a:endParaRPr lang="en-US" altLang="en-US" dirty="0"/>
          </a:p>
          <a:p>
            <a:pPr marL="285750" indent="-285750">
              <a:lnSpc>
                <a:spcPct val="100000"/>
              </a:lnSpc>
              <a:spcBef>
                <a:spcPts val="0"/>
              </a:spcBef>
              <a:buFont typeface="Wingdings" panose="05000000000000000000" pitchFamily="2" charset="2"/>
              <a:buChar char="Ø"/>
            </a:pPr>
            <a:r>
              <a:rPr lang="en-US" altLang="en-US" dirty="0"/>
              <a:t>Valuation (ignoring the impact of prepayment)</a:t>
            </a:r>
          </a:p>
          <a:p>
            <a:pPr marL="285750" indent="-285750">
              <a:lnSpc>
                <a:spcPct val="100000"/>
              </a:lnSpc>
              <a:spcBef>
                <a:spcPts val="0"/>
              </a:spcBef>
              <a:buFont typeface="Wingdings" panose="05000000000000000000" pitchFamily="2" charset="2"/>
              <a:buChar char="Ø"/>
            </a:pPr>
            <a:endParaRPr lang="en-US" altLang="en-US" dirty="0"/>
          </a:p>
          <a:p>
            <a:pPr marL="285750" indent="-285750">
              <a:lnSpc>
                <a:spcPct val="100000"/>
              </a:lnSpc>
              <a:spcBef>
                <a:spcPts val="0"/>
              </a:spcBef>
              <a:buFont typeface="Wingdings" panose="05000000000000000000" pitchFamily="2" charset="2"/>
              <a:buChar char="Ø"/>
            </a:pPr>
            <a:r>
              <a:rPr lang="en-US" altLang="en-US" dirty="0"/>
              <a:t>Sensitivities (ignoring the impact of prepayment)</a:t>
            </a:r>
          </a:p>
          <a:p>
            <a:pPr marL="285750" indent="-285750">
              <a:lnSpc>
                <a:spcPct val="100000"/>
              </a:lnSpc>
              <a:spcBef>
                <a:spcPts val="0"/>
              </a:spcBef>
              <a:buFont typeface="Wingdings" panose="05000000000000000000" pitchFamily="2" charset="2"/>
              <a:buChar char="Ø"/>
            </a:pPr>
            <a:endParaRPr lang="en-US" altLang="en-US" dirty="0"/>
          </a:p>
          <a:p>
            <a:pPr marL="285750" indent="-285750">
              <a:lnSpc>
                <a:spcPct val="100000"/>
              </a:lnSpc>
              <a:spcBef>
                <a:spcPts val="0"/>
              </a:spcBef>
              <a:buFont typeface="Wingdings" panose="05000000000000000000" pitchFamily="2" charset="2"/>
              <a:buChar char="Ø"/>
            </a:pPr>
            <a:r>
              <a:rPr lang="en-US" altLang="en-US" dirty="0"/>
              <a:t>Prepayment and Curtailment (basic)</a:t>
            </a:r>
          </a:p>
          <a:p>
            <a:pPr marL="285750" indent="-285750">
              <a:lnSpc>
                <a:spcPct val="100000"/>
              </a:lnSpc>
              <a:spcBef>
                <a:spcPts val="0"/>
              </a:spcBef>
              <a:buFont typeface="Wingdings" panose="05000000000000000000" pitchFamily="2" charset="2"/>
              <a:buChar char="Ø"/>
            </a:pPr>
            <a:endParaRPr lang="en-US" altLang="en-US" dirty="0"/>
          </a:p>
          <a:p>
            <a:pPr marL="285750" indent="-285750">
              <a:lnSpc>
                <a:spcPct val="100000"/>
              </a:lnSpc>
              <a:spcBef>
                <a:spcPts val="0"/>
              </a:spcBef>
              <a:buFont typeface="Wingdings" panose="05000000000000000000" pitchFamily="2" charset="2"/>
              <a:buChar char="Ø"/>
            </a:pPr>
            <a:r>
              <a:rPr lang="en-US" altLang="en-US" dirty="0"/>
              <a:t>Homework</a:t>
            </a:r>
          </a:p>
          <a:p>
            <a:pPr marL="285750" indent="-285750">
              <a:lnSpc>
                <a:spcPct val="100000"/>
              </a:lnSpc>
              <a:spcBef>
                <a:spcPts val="0"/>
              </a:spcBef>
              <a:buFont typeface="Wingdings" panose="05000000000000000000" pitchFamily="2" charset="2"/>
              <a:buChar char="Ø"/>
            </a:pPr>
            <a:endParaRPr lang="en-US" altLang="en-US" dirty="0"/>
          </a:p>
          <a:p>
            <a:pPr marL="285750" indent="-285750">
              <a:lnSpc>
                <a:spcPct val="100000"/>
              </a:lnSpc>
              <a:spcBef>
                <a:spcPts val="0"/>
              </a:spcBef>
              <a:buFont typeface="Wingdings" panose="05000000000000000000" pitchFamily="2" charset="2"/>
              <a:buChar char="Ø"/>
            </a:pPr>
            <a:r>
              <a:rPr lang="en-US" altLang="en-US" dirty="0"/>
              <a:t>APPENDIX: Amounts Issued</a:t>
            </a:r>
          </a:p>
        </p:txBody>
      </p:sp>
    </p:spTree>
    <p:extLst>
      <p:ext uri="{BB962C8B-B14F-4D97-AF65-F5344CB8AC3E}">
        <p14:creationId xmlns:p14="http://schemas.microsoft.com/office/powerpoint/2010/main" val="44785534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4425D"/>
                </a:solidFill>
              </a:rPr>
              <a:t>TBAs vs Mortgages -- Funding risk! </a:t>
            </a:r>
          </a:p>
        </p:txBody>
      </p:sp>
      <p:sp>
        <p:nvSpPr>
          <p:cNvPr id="3" name="Content Placeholder 2"/>
          <p:cNvSpPr>
            <a:spLocks noGrp="1"/>
          </p:cNvSpPr>
          <p:nvPr>
            <p:ph idx="1"/>
          </p:nvPr>
        </p:nvSpPr>
        <p:spPr>
          <a:xfrm>
            <a:off x="457197" y="1554162"/>
            <a:ext cx="8220456" cy="4709477"/>
          </a:xfrm>
        </p:spPr>
        <p:txBody>
          <a:bodyPr>
            <a:normAutofit/>
          </a:bodyPr>
          <a:lstStyle/>
          <a:p>
            <a:pPr lvl="1">
              <a:spcBef>
                <a:spcPts val="0"/>
              </a:spcBef>
            </a:pPr>
            <a:r>
              <a:rPr lang="en-US" dirty="0"/>
              <a:t>Mortgage originators</a:t>
            </a:r>
          </a:p>
          <a:p>
            <a:pPr lvl="2">
              <a:spcBef>
                <a:spcPts val="0"/>
              </a:spcBef>
            </a:pPr>
            <a:r>
              <a:rPr lang="en-US" dirty="0"/>
              <a:t>Have to post margin on their TBA positions, BUT</a:t>
            </a:r>
          </a:p>
          <a:p>
            <a:pPr lvl="2">
              <a:spcBef>
                <a:spcPts val="0"/>
              </a:spcBef>
            </a:pPr>
            <a:r>
              <a:rPr lang="en-US" dirty="0"/>
              <a:t>Borrowers (Home buyers) who have a “rate lock” do not have to post margin!</a:t>
            </a:r>
          </a:p>
          <a:p>
            <a:pPr lvl="2">
              <a:spcBef>
                <a:spcPts val="0"/>
              </a:spcBef>
            </a:pPr>
            <a:endParaRPr lang="en-US" dirty="0"/>
          </a:p>
          <a:p>
            <a:pPr lvl="2">
              <a:spcBef>
                <a:spcPts val="0"/>
              </a:spcBef>
            </a:pPr>
            <a:endParaRPr lang="en-US" dirty="0"/>
          </a:p>
          <a:p>
            <a:pPr lvl="1">
              <a:spcBef>
                <a:spcPts val="0"/>
              </a:spcBef>
            </a:pPr>
            <a:r>
              <a:rPr lang="en-US" i="1" dirty="0"/>
              <a:t>In February and </a:t>
            </a:r>
            <a:r>
              <a:rPr lang="en-US" b="1" i="1" dirty="0"/>
              <a:t>early March 2020</a:t>
            </a:r>
            <a:r>
              <a:rPr lang="en-US" dirty="0"/>
              <a:t>, because MBS prices rose rapidly, TBA prices rose</a:t>
            </a:r>
          </a:p>
          <a:p>
            <a:pPr marL="228600" lvl="2" indent="0">
              <a:spcBef>
                <a:spcPts val="0"/>
              </a:spcBef>
              <a:buNone/>
            </a:pPr>
            <a:endParaRPr lang="en-US" dirty="0"/>
          </a:p>
          <a:p>
            <a:pPr marL="228600" lvl="2" indent="0">
              <a:spcBef>
                <a:spcPts val="0"/>
              </a:spcBef>
              <a:buNone/>
            </a:pPr>
            <a:endParaRPr lang="en-US" dirty="0"/>
          </a:p>
          <a:p>
            <a:pPr lvl="1">
              <a:spcBef>
                <a:spcPts val="0"/>
              </a:spcBef>
            </a:pPr>
            <a:r>
              <a:rPr lang="en-US" dirty="0"/>
              <a:t>Mortgage originators had liquidity issues because</a:t>
            </a:r>
          </a:p>
          <a:p>
            <a:pPr lvl="2">
              <a:spcBef>
                <a:spcPts val="0"/>
              </a:spcBef>
            </a:pPr>
            <a:r>
              <a:rPr lang="en-US" dirty="0"/>
              <a:t>Had to post more margin (put up more cash) as TBA prices rose</a:t>
            </a:r>
          </a:p>
          <a:p>
            <a:pPr lvl="2">
              <a:spcBef>
                <a:spcPts val="0"/>
              </a:spcBef>
            </a:pPr>
            <a:r>
              <a:rPr lang="en-US" dirty="0"/>
              <a:t>But there is no margining on “rate locks” provided to borrowers</a:t>
            </a:r>
            <a:endParaRPr lang="en-US" i="1" dirty="0"/>
          </a:p>
          <a:p>
            <a:pPr lvl="1">
              <a:spcBef>
                <a:spcPts val="0"/>
              </a:spcBef>
            </a:pPr>
            <a:endParaRPr lang="en-US" i="1" dirty="0"/>
          </a:p>
          <a:p>
            <a:pPr lvl="1">
              <a:spcBef>
                <a:spcPts val="0"/>
              </a:spcBef>
            </a:pPr>
            <a:endParaRPr lang="en-US" dirty="0"/>
          </a:p>
        </p:txBody>
      </p:sp>
      <p:sp>
        <p:nvSpPr>
          <p:cNvPr id="4" name="TextBox 3">
            <a:extLst>
              <a:ext uri="{FF2B5EF4-FFF2-40B4-BE49-F238E27FC236}">
                <a16:creationId xmlns:a16="http://schemas.microsoft.com/office/drawing/2014/main" id="{4D75E7CE-D7FC-D044-9A40-9F6566042D01}"/>
              </a:ext>
            </a:extLst>
          </p:cNvPr>
          <p:cNvSpPr txBox="1"/>
          <p:nvPr/>
        </p:nvSpPr>
        <p:spPr>
          <a:xfrm>
            <a:off x="594360" y="6583680"/>
            <a:ext cx="7346114" cy="184666"/>
          </a:xfrm>
          <a:prstGeom prst="rect">
            <a:avLst/>
          </a:prstGeom>
          <a:noFill/>
        </p:spPr>
        <p:txBody>
          <a:bodyPr wrap="none" lIns="0" tIns="0" rIns="0" bIns="0" rtlCol="0">
            <a:spAutoFit/>
          </a:bodyPr>
          <a:lstStyle/>
          <a:p>
            <a:r>
              <a:rPr lang="en-US" sz="1200" dirty="0"/>
              <a:t>* FICC (Fixed Income Clearing Corporation), part of DTCC (The Depository Trust and Clearing Corporation) </a:t>
            </a:r>
          </a:p>
        </p:txBody>
      </p:sp>
    </p:spTree>
    <p:extLst>
      <p:ext uri="{BB962C8B-B14F-4D97-AF65-F5344CB8AC3E}">
        <p14:creationId xmlns:p14="http://schemas.microsoft.com/office/powerpoint/2010/main" val="1265695981"/>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4425D"/>
                </a:solidFill>
              </a:rPr>
              <a:t>REITs liquidating positions</a:t>
            </a:r>
          </a:p>
        </p:txBody>
      </p:sp>
      <p:sp>
        <p:nvSpPr>
          <p:cNvPr id="3" name="Content Placeholder 2"/>
          <p:cNvSpPr>
            <a:spLocks noGrp="1"/>
          </p:cNvSpPr>
          <p:nvPr>
            <p:ph idx="1"/>
          </p:nvPr>
        </p:nvSpPr>
        <p:spPr>
          <a:xfrm>
            <a:off x="457197" y="1554163"/>
            <a:ext cx="8220456" cy="3749358"/>
          </a:xfrm>
        </p:spPr>
        <p:txBody>
          <a:bodyPr>
            <a:normAutofit/>
          </a:bodyPr>
          <a:lstStyle/>
          <a:p>
            <a:pPr lvl="1">
              <a:spcBef>
                <a:spcPts val="0"/>
              </a:spcBef>
            </a:pPr>
            <a:r>
              <a:rPr lang="en-US" dirty="0"/>
              <a:t>REITs (Real Estate Investment Trust) are publicly traded companies with different business models involving real estate</a:t>
            </a:r>
          </a:p>
          <a:p>
            <a:pPr lvl="2">
              <a:spcBef>
                <a:spcPts val="0"/>
              </a:spcBef>
            </a:pPr>
            <a:r>
              <a:rPr lang="en-US" dirty="0"/>
              <a:t>E.g. buy commercial buildings or apartment buildings and collect rent</a:t>
            </a:r>
          </a:p>
          <a:p>
            <a:pPr lvl="1">
              <a:spcBef>
                <a:spcPts val="0"/>
              </a:spcBef>
            </a:pPr>
            <a:endParaRPr lang="en-US" dirty="0"/>
          </a:p>
          <a:p>
            <a:pPr lvl="1">
              <a:spcBef>
                <a:spcPts val="0"/>
              </a:spcBef>
            </a:pPr>
            <a:r>
              <a:rPr lang="en-US" dirty="0"/>
              <a:t>One business model is buying MBS securities and funding them by “repo”</a:t>
            </a:r>
          </a:p>
          <a:p>
            <a:pPr lvl="1">
              <a:spcBef>
                <a:spcPts val="0"/>
              </a:spcBef>
            </a:pPr>
            <a:endParaRPr lang="en-US" dirty="0"/>
          </a:p>
          <a:p>
            <a:pPr lvl="1">
              <a:spcBef>
                <a:spcPts val="0"/>
              </a:spcBef>
            </a:pPr>
            <a:r>
              <a:rPr lang="en-US" dirty="0"/>
              <a:t>In </a:t>
            </a:r>
            <a:r>
              <a:rPr lang="en-US" b="1" i="1" dirty="0"/>
              <a:t>later March 2020</a:t>
            </a:r>
            <a:r>
              <a:rPr lang="en-US" dirty="0"/>
              <a:t>,</a:t>
            </a:r>
            <a:r>
              <a:rPr lang="en-US" b="1" dirty="0"/>
              <a:t> </a:t>
            </a:r>
            <a:r>
              <a:rPr lang="en-US" dirty="0"/>
              <a:t>When MBS prices fell, the counterparties either required more MBS collateral or provided less funding</a:t>
            </a:r>
          </a:p>
          <a:p>
            <a:pPr lvl="1">
              <a:spcBef>
                <a:spcPts val="0"/>
              </a:spcBef>
            </a:pPr>
            <a:endParaRPr lang="en-US" dirty="0"/>
          </a:p>
          <a:p>
            <a:pPr lvl="1">
              <a:spcBef>
                <a:spcPts val="0"/>
              </a:spcBef>
            </a:pPr>
            <a:r>
              <a:rPr lang="en-US" dirty="0"/>
              <a:t>REITs have had to liquidate positions (putting additional pressure on prices)</a:t>
            </a:r>
          </a:p>
          <a:p>
            <a:pPr lvl="2">
              <a:spcBef>
                <a:spcPts val="0"/>
              </a:spcBef>
            </a:pPr>
            <a:r>
              <a:rPr lang="en-US" dirty="0">
                <a:solidFill>
                  <a:schemeClr val="tx1">
                    <a:lumMod val="50000"/>
                    <a:lumOff val="50000"/>
                  </a:schemeClr>
                </a:solidFill>
              </a:rPr>
              <a:t>New Residential Investment Corp (RITM): </a:t>
            </a:r>
            <a:r>
              <a:rPr lang="en-US" dirty="0"/>
              <a:t>liquidated billions in mortgages </a:t>
            </a:r>
            <a:r>
              <a:rPr lang="en-US" b="1" baseline="30000" dirty="0"/>
              <a:t>1</a:t>
            </a:r>
            <a:endParaRPr lang="en-US" dirty="0"/>
          </a:p>
          <a:p>
            <a:pPr lvl="2">
              <a:spcBef>
                <a:spcPts val="0"/>
              </a:spcBef>
            </a:pPr>
            <a:r>
              <a:rPr lang="en-US" dirty="0">
                <a:solidFill>
                  <a:schemeClr val="tx1">
                    <a:lumMod val="50000"/>
                    <a:lumOff val="50000"/>
                  </a:schemeClr>
                </a:solidFill>
              </a:rPr>
              <a:t>AG Mortgage Investment Trust </a:t>
            </a:r>
            <a:r>
              <a:rPr lang="en-US" dirty="0"/>
              <a:t>(failed to meet margin calls)</a:t>
            </a:r>
            <a:r>
              <a:rPr lang="en-US" b="1" dirty="0"/>
              <a:t> </a:t>
            </a:r>
            <a:r>
              <a:rPr lang="en-US" b="1" baseline="30000" dirty="0"/>
              <a:t>2</a:t>
            </a:r>
          </a:p>
          <a:p>
            <a:pPr lvl="2">
              <a:spcBef>
                <a:spcPts val="0"/>
              </a:spcBef>
            </a:pPr>
            <a:r>
              <a:rPr lang="en-US" dirty="0">
                <a:solidFill>
                  <a:schemeClr val="tx1">
                    <a:lumMod val="50000"/>
                    <a:lumOff val="50000"/>
                  </a:schemeClr>
                </a:solidFill>
              </a:rPr>
              <a:t>Cherry Hill Mortgage Investment Corp (CHMI) </a:t>
            </a:r>
            <a:r>
              <a:rPr lang="en-US" dirty="0"/>
              <a:t>has lost money on “CRT” securities</a:t>
            </a:r>
          </a:p>
          <a:p>
            <a:pPr lvl="3">
              <a:spcBef>
                <a:spcPts val="0"/>
              </a:spcBef>
            </a:pPr>
            <a:r>
              <a:rPr lang="en-US" dirty="0"/>
              <a:t>We will learn more about CRT (Credit Risk Transfer) securities in a subsequent lecture </a:t>
            </a:r>
          </a:p>
        </p:txBody>
      </p:sp>
      <p:sp>
        <p:nvSpPr>
          <p:cNvPr id="5" name="Rectangle 4">
            <a:extLst>
              <a:ext uri="{FF2B5EF4-FFF2-40B4-BE49-F238E27FC236}">
                <a16:creationId xmlns:a16="http://schemas.microsoft.com/office/drawing/2014/main" id="{2090CE93-93FC-FB4F-B83D-2CF06E2287A8}"/>
              </a:ext>
            </a:extLst>
          </p:cNvPr>
          <p:cNvSpPr/>
          <p:nvPr/>
        </p:nvSpPr>
        <p:spPr>
          <a:xfrm>
            <a:off x="478218" y="6134279"/>
            <a:ext cx="8220456" cy="600164"/>
          </a:xfrm>
          <a:prstGeom prst="rect">
            <a:avLst/>
          </a:prstGeom>
        </p:spPr>
        <p:txBody>
          <a:bodyPr wrap="square">
            <a:spAutoFit/>
          </a:bodyPr>
          <a:lstStyle/>
          <a:p>
            <a:r>
              <a:rPr lang="en-US" sz="1100" dirty="0"/>
              <a:t>1: </a:t>
            </a:r>
            <a:r>
              <a:rPr lang="en-US" sz="1100" dirty="0">
                <a:hlinkClick r:id="rId2"/>
              </a:rPr>
              <a:t>https://therealdeal.com/new-york/2020/04/07/sharks-circle-as-mortgage-lenders-shed-portfolios-at-steep-discounts/</a:t>
            </a:r>
            <a:endParaRPr lang="en-US" sz="1100" dirty="0"/>
          </a:p>
          <a:p>
            <a:r>
              <a:rPr lang="en-US" sz="1100" dirty="0"/>
              <a:t>2: </a:t>
            </a:r>
            <a:r>
              <a:rPr lang="en-US" sz="1100" dirty="0">
                <a:hlinkClick r:id="rId3"/>
              </a:rPr>
              <a:t>https://www.agmortgageinvestmenttrust.com/news-releases/news-release-details/ag-mortgage-investment-trust-inc-provides-update-status</a:t>
            </a:r>
            <a:endParaRPr lang="en-US" sz="1100" dirty="0"/>
          </a:p>
        </p:txBody>
      </p:sp>
    </p:spTree>
    <p:extLst>
      <p:ext uri="{BB962C8B-B14F-4D97-AF65-F5344CB8AC3E}">
        <p14:creationId xmlns:p14="http://schemas.microsoft.com/office/powerpoint/2010/main" val="250360193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Specified Pools </a:t>
            </a:r>
            <a:r>
              <a:rPr lang="en-US" dirty="0"/>
              <a:t>(similar to TBAs, but with more information)</a:t>
            </a:r>
          </a:p>
        </p:txBody>
      </p:sp>
      <p:sp>
        <p:nvSpPr>
          <p:cNvPr id="3" name="Content Placeholder 2"/>
          <p:cNvSpPr>
            <a:spLocks noGrp="1"/>
          </p:cNvSpPr>
          <p:nvPr>
            <p:ph idx="1"/>
          </p:nvPr>
        </p:nvSpPr>
        <p:spPr>
          <a:xfrm>
            <a:off x="457200" y="1143001"/>
            <a:ext cx="8229600" cy="3124199"/>
          </a:xfrm>
        </p:spPr>
        <p:txBody>
          <a:bodyPr>
            <a:normAutofit/>
          </a:bodyPr>
          <a:lstStyle/>
          <a:p>
            <a:pPr>
              <a:lnSpc>
                <a:spcPct val="100000"/>
              </a:lnSpc>
              <a:spcBef>
                <a:spcPts val="0"/>
              </a:spcBef>
            </a:pPr>
            <a:r>
              <a:rPr lang="en-US" dirty="0"/>
              <a:t>Mortgages can also trade on a specified-pool basis (“spec pool”) where the investor knows many more details about what he will get. For example:</a:t>
            </a:r>
          </a:p>
          <a:p>
            <a:pPr>
              <a:lnSpc>
                <a:spcPct val="100000"/>
              </a:lnSpc>
              <a:spcBef>
                <a:spcPts val="0"/>
              </a:spcBef>
            </a:pPr>
            <a:endParaRPr lang="en-US" dirty="0"/>
          </a:p>
          <a:p>
            <a:pPr lvl="1">
              <a:lnSpc>
                <a:spcPct val="100000"/>
              </a:lnSpc>
              <a:spcBef>
                <a:spcPts val="0"/>
              </a:spcBef>
            </a:pPr>
            <a:r>
              <a:rPr lang="en-US" dirty="0"/>
              <a:t>Size of average loan balance </a:t>
            </a:r>
          </a:p>
          <a:p>
            <a:pPr lvl="1">
              <a:lnSpc>
                <a:spcPct val="100000"/>
              </a:lnSpc>
              <a:spcBef>
                <a:spcPts val="0"/>
              </a:spcBef>
            </a:pPr>
            <a:r>
              <a:rPr lang="en-US" dirty="0"/>
              <a:t>Loan-to-Value (LTV)</a:t>
            </a:r>
          </a:p>
          <a:p>
            <a:pPr lvl="1">
              <a:lnSpc>
                <a:spcPct val="100000"/>
              </a:lnSpc>
              <a:spcBef>
                <a:spcPts val="0"/>
              </a:spcBef>
            </a:pPr>
            <a:r>
              <a:rPr lang="en-US" dirty="0"/>
              <a:t>FICO scores</a:t>
            </a:r>
          </a:p>
          <a:p>
            <a:pPr lvl="1">
              <a:lnSpc>
                <a:spcPct val="100000"/>
              </a:lnSpc>
              <a:spcBef>
                <a:spcPts val="0"/>
              </a:spcBef>
            </a:pPr>
            <a:r>
              <a:rPr lang="en-US" dirty="0" err="1"/>
              <a:t>etc</a:t>
            </a:r>
            <a:endParaRPr lang="en-US" dirty="0"/>
          </a:p>
          <a:p>
            <a:pPr marL="57150" indent="0">
              <a:lnSpc>
                <a:spcPct val="100000"/>
              </a:lnSpc>
              <a:spcBef>
                <a:spcPts val="0"/>
              </a:spcBef>
              <a:buNone/>
            </a:pPr>
            <a:endParaRPr lang="en-US" b="1" dirty="0">
              <a:solidFill>
                <a:schemeClr val="accent1">
                  <a:lumMod val="75000"/>
                </a:schemeClr>
              </a:solidFill>
            </a:endParaRPr>
          </a:p>
          <a:p>
            <a:pPr marL="57150" indent="0">
              <a:lnSpc>
                <a:spcPct val="100000"/>
              </a:lnSpc>
              <a:spcBef>
                <a:spcPts val="0"/>
              </a:spcBef>
              <a:buNone/>
            </a:pPr>
            <a:r>
              <a:rPr lang="en-US" b="1" dirty="0">
                <a:solidFill>
                  <a:schemeClr val="accent1">
                    <a:lumMod val="75000"/>
                  </a:schemeClr>
                </a:solidFill>
              </a:rPr>
              <a:t>Question: would the price of a specified pool </a:t>
            </a:r>
            <a:r>
              <a:rPr lang="en-US" b="1" i="1" dirty="0">
                <a:solidFill>
                  <a:schemeClr val="accent1">
                    <a:lumMod val="75000"/>
                  </a:schemeClr>
                </a:solidFill>
              </a:rPr>
              <a:t>that is deliverable into a TBA contract</a:t>
            </a:r>
            <a:r>
              <a:rPr lang="en-US" b="1" dirty="0">
                <a:solidFill>
                  <a:schemeClr val="accent1">
                    <a:lumMod val="75000"/>
                  </a:schemeClr>
                </a:solidFill>
              </a:rPr>
              <a:t> be </a:t>
            </a:r>
          </a:p>
          <a:p>
            <a:pPr marL="57150" indent="0">
              <a:lnSpc>
                <a:spcPct val="100000"/>
              </a:lnSpc>
              <a:spcBef>
                <a:spcPts val="0"/>
              </a:spcBef>
              <a:buNone/>
            </a:pPr>
            <a:r>
              <a:rPr lang="en-US" b="1" dirty="0">
                <a:solidFill>
                  <a:schemeClr val="accent1">
                    <a:lumMod val="75000"/>
                  </a:schemeClr>
                </a:solidFill>
              </a:rPr>
              <a:t>	more or less than </a:t>
            </a:r>
          </a:p>
          <a:p>
            <a:pPr marL="57150" indent="0">
              <a:lnSpc>
                <a:spcPct val="100000"/>
              </a:lnSpc>
              <a:spcBef>
                <a:spcPts val="0"/>
              </a:spcBef>
              <a:buNone/>
            </a:pPr>
            <a:r>
              <a:rPr lang="en-US" b="1" dirty="0">
                <a:solidFill>
                  <a:schemeClr val="accent1">
                    <a:lumMod val="75000"/>
                  </a:schemeClr>
                </a:solidFill>
              </a:rPr>
              <a:t>	the price of that TBA with the same five parameters?</a:t>
            </a:r>
          </a:p>
          <a:p>
            <a:pPr marL="57150" indent="0">
              <a:lnSpc>
                <a:spcPct val="100000"/>
              </a:lnSpc>
              <a:spcBef>
                <a:spcPts val="0"/>
              </a:spcBef>
              <a:buNone/>
            </a:pPr>
            <a:r>
              <a:rPr lang="en-US" b="1" dirty="0">
                <a:solidFill>
                  <a:schemeClr val="accent1">
                    <a:lumMod val="75000"/>
                  </a:schemeClr>
                </a:solidFill>
              </a:rPr>
              <a:t>		 (issuer, maturity, coupon, settlement date)</a:t>
            </a:r>
          </a:p>
          <a:p>
            <a:pPr marL="57150" indent="0">
              <a:lnSpc>
                <a:spcPct val="100000"/>
              </a:lnSpc>
              <a:spcBef>
                <a:spcPts val="0"/>
              </a:spcBef>
              <a:buNone/>
            </a:pPr>
            <a:endParaRPr lang="en-US" b="1" dirty="0">
              <a:solidFill>
                <a:srgbClr val="FF0000"/>
              </a:solidFill>
            </a:endParaRPr>
          </a:p>
          <a:p>
            <a:pPr marL="57150" indent="0">
              <a:lnSpc>
                <a:spcPct val="100000"/>
              </a:lnSpc>
              <a:spcBef>
                <a:spcPts val="0"/>
              </a:spcBef>
              <a:buNone/>
            </a:pPr>
            <a:r>
              <a:rPr lang="en-US" b="1" dirty="0">
                <a:solidFill>
                  <a:srgbClr val="FF0000"/>
                </a:solidFill>
              </a:rPr>
              <a:t>More than or equal to</a:t>
            </a:r>
          </a:p>
        </p:txBody>
      </p:sp>
      <p:sp>
        <p:nvSpPr>
          <p:cNvPr id="5" name="TextBox 4"/>
          <p:cNvSpPr txBox="1"/>
          <p:nvPr/>
        </p:nvSpPr>
        <p:spPr>
          <a:xfrm>
            <a:off x="381000" y="6248400"/>
            <a:ext cx="1342419" cy="276999"/>
          </a:xfrm>
          <a:prstGeom prst="rect">
            <a:avLst/>
          </a:prstGeom>
          <a:noFill/>
        </p:spPr>
        <p:txBody>
          <a:bodyPr wrap="none" rtlCol="0">
            <a:spAutoFit/>
          </a:bodyPr>
          <a:lstStyle/>
          <a:p>
            <a:r>
              <a:rPr lang="en-US" sz="1200" dirty="0"/>
              <a:t>Source: L. </a:t>
            </a:r>
            <a:r>
              <a:rPr lang="en-US" sz="1200" dirty="0" err="1"/>
              <a:t>Gauttier</a:t>
            </a:r>
            <a:endParaRPr lang="en-US" sz="1200" dirty="0"/>
          </a:p>
        </p:txBody>
      </p:sp>
    </p:spTree>
    <p:extLst>
      <p:ext uri="{BB962C8B-B14F-4D97-AF65-F5344CB8AC3E}">
        <p14:creationId xmlns:p14="http://schemas.microsoft.com/office/powerpoint/2010/main" val="349307961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TBAs vs Specified Pools</a:t>
            </a:r>
          </a:p>
        </p:txBody>
      </p:sp>
      <p:sp>
        <p:nvSpPr>
          <p:cNvPr id="3" name="Content Placeholder 2"/>
          <p:cNvSpPr>
            <a:spLocks noGrp="1"/>
          </p:cNvSpPr>
          <p:nvPr>
            <p:ph idx="1"/>
          </p:nvPr>
        </p:nvSpPr>
        <p:spPr/>
        <p:txBody>
          <a:bodyPr>
            <a:normAutofit/>
          </a:bodyPr>
          <a:lstStyle/>
          <a:p>
            <a:pPr>
              <a:spcBef>
                <a:spcPts val="0"/>
              </a:spcBef>
            </a:pPr>
            <a:r>
              <a:rPr lang="en-US" dirty="0"/>
              <a:t>“Cheapest to deliver” strategy</a:t>
            </a:r>
          </a:p>
          <a:p>
            <a:pPr lvl="1">
              <a:spcBef>
                <a:spcPts val="0"/>
              </a:spcBef>
            </a:pPr>
            <a:r>
              <a:rPr lang="en-US" dirty="0"/>
              <a:t>No pools that are deliverable into a TBA contract will trade cheaper than TBAs because if they did trade cheaper, then the trader would instead choose to deliver them as TBAs</a:t>
            </a:r>
          </a:p>
          <a:p>
            <a:pPr lvl="1">
              <a:spcBef>
                <a:spcPts val="0"/>
              </a:spcBef>
            </a:pPr>
            <a:r>
              <a:rPr lang="en-US" dirty="0"/>
              <a:t>Some specified pools trade at a premium to TBA securities –usually due to convexity enhancing characteristics</a:t>
            </a:r>
          </a:p>
          <a:p>
            <a:pPr lvl="1">
              <a:spcBef>
                <a:spcPts val="0"/>
              </a:spcBef>
            </a:pPr>
            <a:endParaRPr lang="en-US" dirty="0"/>
          </a:p>
        </p:txBody>
      </p:sp>
    </p:spTree>
    <p:extLst>
      <p:ext uri="{BB962C8B-B14F-4D97-AF65-F5344CB8AC3E}">
        <p14:creationId xmlns:p14="http://schemas.microsoft.com/office/powerpoint/2010/main" val="4290958554"/>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319722"/>
          </a:xfrm>
        </p:spPr>
        <p:txBody>
          <a:bodyPr>
            <a:noAutofit/>
          </a:bodyPr>
          <a:lstStyle/>
          <a:p>
            <a:r>
              <a:rPr lang="en-US" b="1" dirty="0">
                <a:solidFill>
                  <a:schemeClr val="accent1"/>
                </a:solidFill>
              </a:rPr>
              <a:t>Valuation (ignoring the impact of</a:t>
            </a:r>
            <a:r>
              <a:rPr lang="en-US" b="1" i="1" dirty="0">
                <a:solidFill>
                  <a:schemeClr val="accent1"/>
                </a:solidFill>
              </a:rPr>
              <a:t> prepayment)</a:t>
            </a:r>
            <a:endParaRPr lang="en-US" b="1" dirty="0">
              <a:solidFill>
                <a:schemeClr val="accent1"/>
              </a:solidFill>
            </a:endParaRPr>
          </a:p>
        </p:txBody>
      </p:sp>
      <p:sp>
        <p:nvSpPr>
          <p:cNvPr id="3" name="Content Placeholder 2"/>
          <p:cNvSpPr>
            <a:spLocks noGrp="1"/>
          </p:cNvSpPr>
          <p:nvPr>
            <p:ph idx="1"/>
          </p:nvPr>
        </p:nvSpPr>
        <p:spPr>
          <a:xfrm>
            <a:off x="457197" y="1554162"/>
            <a:ext cx="8220456" cy="4663757"/>
          </a:xfrm>
        </p:spPr>
        <p:txBody>
          <a:bodyPr>
            <a:normAutofit lnSpcReduction="10000"/>
          </a:bodyPr>
          <a:lstStyle/>
          <a:p>
            <a:pPr>
              <a:lnSpc>
                <a:spcPct val="110000"/>
              </a:lnSpc>
              <a:spcBef>
                <a:spcPts val="0"/>
              </a:spcBef>
            </a:pPr>
            <a:r>
              <a:rPr lang="en-US" dirty="0"/>
              <a:t>A discount rate is a combination of</a:t>
            </a:r>
          </a:p>
          <a:p>
            <a:pPr lvl="1">
              <a:lnSpc>
                <a:spcPct val="110000"/>
              </a:lnSpc>
              <a:spcBef>
                <a:spcPts val="0"/>
              </a:spcBef>
            </a:pPr>
            <a:r>
              <a:rPr lang="en-US" dirty="0"/>
              <a:t>base rate, usually linked to a bond’s underlying interest rate risk</a:t>
            </a:r>
          </a:p>
          <a:p>
            <a:pPr lvl="1">
              <a:lnSpc>
                <a:spcPct val="110000"/>
              </a:lnSpc>
              <a:spcBef>
                <a:spcPts val="0"/>
              </a:spcBef>
            </a:pPr>
            <a:r>
              <a:rPr lang="en-US" dirty="0"/>
              <a:t>an incremental spread that compensates for default risk, cash flow variability, liquidity and other risks.</a:t>
            </a:r>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r>
              <a:rPr lang="en-US" u="sng" dirty="0"/>
              <a:t>1) Simple</a:t>
            </a:r>
            <a:r>
              <a:rPr lang="en-US" dirty="0"/>
              <a:t> approach:</a:t>
            </a:r>
          </a:p>
          <a:p>
            <a:pPr lvl="1">
              <a:lnSpc>
                <a:spcPct val="110000"/>
              </a:lnSpc>
              <a:spcBef>
                <a:spcPts val="0"/>
              </a:spcBef>
            </a:pPr>
            <a:r>
              <a:rPr lang="en-US" i="1" dirty="0"/>
              <a:t>Discount every cash flow using the same interest rate.</a:t>
            </a:r>
          </a:p>
          <a:p>
            <a:pPr lvl="1">
              <a:lnSpc>
                <a:spcPct val="110000"/>
              </a:lnSpc>
              <a:spcBef>
                <a:spcPts val="0"/>
              </a:spcBef>
            </a:pPr>
            <a:r>
              <a:rPr lang="en-US" b="1" dirty="0"/>
              <a:t>Internal Rate of Return</a:t>
            </a:r>
            <a:r>
              <a:rPr lang="en-US" dirty="0"/>
              <a:t> or </a:t>
            </a:r>
            <a:r>
              <a:rPr lang="en-US" b="1" dirty="0"/>
              <a:t>Yield-To-Maturity</a:t>
            </a:r>
            <a:r>
              <a:rPr lang="en-US" dirty="0"/>
              <a:t> approach. </a:t>
            </a:r>
          </a:p>
          <a:p>
            <a:pPr lvl="2">
              <a:lnSpc>
                <a:spcPct val="110000"/>
              </a:lnSpc>
              <a:spcBef>
                <a:spcPts val="0"/>
              </a:spcBef>
            </a:pPr>
            <a:r>
              <a:rPr lang="en-US" dirty="0"/>
              <a:t>Employs a “</a:t>
            </a:r>
            <a:r>
              <a:rPr lang="en-US" b="1" dirty="0"/>
              <a:t>Nominal Spread</a:t>
            </a:r>
            <a:r>
              <a:rPr lang="en-US" dirty="0"/>
              <a:t>” over a benchmark yield</a:t>
            </a:r>
          </a:p>
          <a:p>
            <a:pPr>
              <a:lnSpc>
                <a:spcPct val="110000"/>
              </a:lnSpc>
              <a:spcBef>
                <a:spcPts val="0"/>
              </a:spcBef>
            </a:pPr>
            <a:endParaRPr lang="en-US" dirty="0"/>
          </a:p>
          <a:p>
            <a:pPr>
              <a:lnSpc>
                <a:spcPct val="110000"/>
              </a:lnSpc>
              <a:spcBef>
                <a:spcPts val="0"/>
              </a:spcBef>
            </a:pPr>
            <a:r>
              <a:rPr lang="en-US" u="sng" dirty="0"/>
              <a:t>2) More sophisticated </a:t>
            </a:r>
            <a:r>
              <a:rPr lang="en-US" dirty="0"/>
              <a:t>approach:</a:t>
            </a:r>
          </a:p>
          <a:p>
            <a:pPr lvl="1">
              <a:lnSpc>
                <a:spcPct val="110000"/>
              </a:lnSpc>
              <a:spcBef>
                <a:spcPts val="0"/>
              </a:spcBef>
            </a:pPr>
            <a:r>
              <a:rPr lang="en-US" dirty="0"/>
              <a:t>Every cash flow is discounted using a unique rate.</a:t>
            </a:r>
          </a:p>
          <a:p>
            <a:pPr lvl="1">
              <a:lnSpc>
                <a:spcPct val="110000"/>
              </a:lnSpc>
              <a:spcBef>
                <a:spcPts val="0"/>
              </a:spcBef>
            </a:pPr>
            <a:r>
              <a:rPr lang="en-US" dirty="0"/>
              <a:t>The benchmark rates would be zero-coupon rates plus </a:t>
            </a:r>
          </a:p>
          <a:p>
            <a:pPr lvl="2">
              <a:lnSpc>
                <a:spcPct val="110000"/>
              </a:lnSpc>
              <a:spcBef>
                <a:spcPts val="0"/>
              </a:spcBef>
            </a:pPr>
            <a:r>
              <a:rPr lang="en-US" b="1" dirty="0"/>
              <a:t>Cash Flow Spread</a:t>
            </a:r>
            <a:r>
              <a:rPr lang="en-US" dirty="0"/>
              <a:t> or </a:t>
            </a:r>
            <a:r>
              <a:rPr lang="en-US" b="1" dirty="0"/>
              <a:t>Static Spread </a:t>
            </a:r>
            <a:r>
              <a:rPr lang="en-US" dirty="0"/>
              <a:t>(e.g. “Z-Spread” or a “zero-volatility spread”)</a:t>
            </a:r>
          </a:p>
          <a:p>
            <a:pPr lvl="2">
              <a:lnSpc>
                <a:spcPct val="110000"/>
              </a:lnSpc>
              <a:spcBef>
                <a:spcPts val="0"/>
              </a:spcBef>
            </a:pPr>
            <a:endParaRPr lang="en-US" dirty="0"/>
          </a:p>
          <a:p>
            <a:pPr marL="0" lvl="1" indent="0">
              <a:lnSpc>
                <a:spcPct val="110000"/>
              </a:lnSpc>
              <a:spcBef>
                <a:spcPts val="0"/>
              </a:spcBef>
              <a:buNone/>
            </a:pPr>
            <a:r>
              <a:rPr lang="en-US" u="sng" dirty="0"/>
              <a:t>3) Most sophisticated </a:t>
            </a:r>
            <a:r>
              <a:rPr lang="en-US" dirty="0"/>
              <a:t>approach:</a:t>
            </a:r>
          </a:p>
          <a:p>
            <a:pPr lvl="1">
              <a:lnSpc>
                <a:spcPct val="110000"/>
              </a:lnSpc>
              <a:spcBef>
                <a:spcPts val="0"/>
              </a:spcBef>
            </a:pPr>
            <a:r>
              <a:rPr lang="en-US" b="1" dirty="0"/>
              <a:t>Option Adjusted Spread (“OAS”)</a:t>
            </a:r>
          </a:p>
          <a:p>
            <a:pPr marL="0" lvl="1" indent="0">
              <a:lnSpc>
                <a:spcPct val="110000"/>
              </a:lnSpc>
              <a:spcBef>
                <a:spcPts val="0"/>
              </a:spcBef>
              <a:buNone/>
            </a:pPr>
            <a:endParaRPr lang="en-US" b="1" dirty="0"/>
          </a:p>
          <a:p>
            <a:pPr marL="0" lvl="1" indent="0">
              <a:lnSpc>
                <a:spcPct val="110000"/>
              </a:lnSpc>
              <a:spcBef>
                <a:spcPts val="0"/>
              </a:spcBef>
              <a:buNone/>
            </a:pPr>
            <a:endParaRPr lang="en-US" b="1" dirty="0"/>
          </a:p>
          <a:p>
            <a:pPr marL="0" lvl="1" indent="0">
              <a:lnSpc>
                <a:spcPct val="110000"/>
              </a:lnSpc>
              <a:spcBef>
                <a:spcPts val="0"/>
              </a:spcBef>
              <a:buNone/>
            </a:pPr>
            <a:r>
              <a:rPr lang="en-US" i="1" dirty="0"/>
              <a:t>The next several slides focus on #1 and #2.  In a later lecture we will  work with monte-</a:t>
            </a:r>
            <a:r>
              <a:rPr lang="en-US" i="1" dirty="0" err="1"/>
              <a:t>carlo</a:t>
            </a:r>
            <a:r>
              <a:rPr lang="en-US" i="1" dirty="0"/>
              <a:t> OAS</a:t>
            </a:r>
          </a:p>
        </p:txBody>
      </p:sp>
    </p:spTree>
    <p:extLst>
      <p:ext uri="{BB962C8B-B14F-4D97-AF65-F5344CB8AC3E}">
        <p14:creationId xmlns:p14="http://schemas.microsoft.com/office/powerpoint/2010/main" val="117993006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5" end="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792162"/>
          </a:xfrm>
        </p:spPr>
        <p:txBody>
          <a:bodyPr>
            <a:noAutofit/>
          </a:bodyPr>
          <a:lstStyle/>
          <a:p>
            <a:r>
              <a:rPr lang="en-US" b="1" dirty="0"/>
              <a:t>1) Simple: IRR</a:t>
            </a:r>
            <a:r>
              <a:rPr lang="en-US" dirty="0"/>
              <a:t> or </a:t>
            </a:r>
            <a:r>
              <a:rPr lang="en-US" b="1" dirty="0"/>
              <a:t>YTM</a:t>
            </a:r>
            <a:r>
              <a:rPr lang="en-US" dirty="0"/>
              <a:t> approach</a:t>
            </a:r>
          </a:p>
        </p:txBody>
      </p:sp>
      <p:sp>
        <p:nvSpPr>
          <p:cNvPr id="3" name="Content Placeholder 2"/>
          <p:cNvSpPr>
            <a:spLocks noGrp="1"/>
          </p:cNvSpPr>
          <p:nvPr>
            <p:ph idx="1"/>
          </p:nvPr>
        </p:nvSpPr>
        <p:spPr/>
        <p:txBody>
          <a:bodyPr/>
          <a:lstStyle/>
          <a:p>
            <a:pPr>
              <a:lnSpc>
                <a:spcPct val="100000"/>
              </a:lnSpc>
              <a:spcBef>
                <a:spcPts val="0"/>
              </a:spcBef>
              <a:buNone/>
            </a:pPr>
            <a:r>
              <a:rPr lang="en-US" dirty="0"/>
              <a:t>The price of a cash flow can be expressed as a function of time, the discount rate, and the frequency of compounding. </a:t>
            </a:r>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r>
              <a:rPr lang="en-US" dirty="0"/>
              <a:t>If the discount rate over a period of time is y (</a:t>
            </a:r>
            <a:r>
              <a:rPr lang="en-US" dirty="0" err="1"/>
              <a:t>eg</a:t>
            </a:r>
            <a:r>
              <a:rPr lang="en-US" dirty="0"/>
              <a:t> .06, or 6%), and interest is compounded each period, the value of $1 received in one period is $1/(1+y)^1</a:t>
            </a:r>
          </a:p>
          <a:p>
            <a:pPr marL="285750" indent="-285750">
              <a:lnSpc>
                <a:spcPct val="100000"/>
              </a:lnSpc>
              <a:spcBef>
                <a:spcPts val="0"/>
              </a:spcBef>
              <a:buFont typeface="Wingdings" panose="05000000000000000000" pitchFamily="2" charset="2"/>
              <a:buChar char="Ø"/>
            </a:pPr>
            <a:r>
              <a:rPr lang="en-US" dirty="0"/>
              <a:t>PV of $1 received in two periods is $1/(1+y)^2; </a:t>
            </a:r>
          </a:p>
          <a:p>
            <a:pPr marL="285750" indent="-285750">
              <a:lnSpc>
                <a:spcPct val="100000"/>
              </a:lnSpc>
              <a:spcBef>
                <a:spcPts val="0"/>
              </a:spcBef>
              <a:buFont typeface="Wingdings" panose="05000000000000000000" pitchFamily="2" charset="2"/>
              <a:buChar char="Ø"/>
            </a:pPr>
            <a:r>
              <a:rPr lang="en-US" dirty="0"/>
              <a:t>PV of $1 received in n periods is $1/(1+y)^n</a:t>
            </a:r>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a:lnSpc>
                <a:spcPct val="100000"/>
              </a:lnSpc>
              <a:spcBef>
                <a:spcPts val="0"/>
              </a:spcBef>
              <a:buNone/>
            </a:pPr>
            <a:r>
              <a:rPr lang="en-US" dirty="0"/>
              <a:t>Then the PV of a series of Cash Flows  </a:t>
            </a:r>
            <a:r>
              <a:rPr lang="en-US" dirty="0" err="1"/>
              <a:t>Cf</a:t>
            </a:r>
            <a:r>
              <a:rPr lang="en-US" baseline="-25000" dirty="0" err="1"/>
              <a:t>i</a:t>
            </a:r>
            <a:r>
              <a:rPr lang="en-US" dirty="0"/>
              <a:t> is:</a:t>
            </a:r>
          </a:p>
        </p:txBody>
      </p:sp>
      <p:graphicFrame>
        <p:nvGraphicFramePr>
          <p:cNvPr id="47106" name="Object 2"/>
          <p:cNvGraphicFramePr>
            <a:graphicFrameLocks noChangeAspect="1"/>
          </p:cNvGraphicFramePr>
          <p:nvPr>
            <p:extLst>
              <p:ext uri="{D42A27DB-BD31-4B8C-83A1-F6EECF244321}">
                <p14:modId xmlns:p14="http://schemas.microsoft.com/office/powerpoint/2010/main" val="1027899016"/>
              </p:ext>
            </p:extLst>
          </p:nvPr>
        </p:nvGraphicFramePr>
        <p:xfrm>
          <a:off x="685800" y="3840480"/>
          <a:ext cx="7753350" cy="1390650"/>
        </p:xfrm>
        <a:graphic>
          <a:graphicData uri="http://schemas.openxmlformats.org/presentationml/2006/ole">
            <mc:AlternateContent xmlns:mc="http://schemas.openxmlformats.org/markup-compatibility/2006">
              <mc:Choice xmlns:v="urn:schemas-microsoft-com:vml" Requires="v">
                <p:oleObj name="Equation" r:id="rId2" imgW="2705040" imgH="660240" progId="Equation.3">
                  <p:embed/>
                </p:oleObj>
              </mc:Choice>
              <mc:Fallback>
                <p:oleObj name="Equation" r:id="rId2" imgW="2705040" imgH="6602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40480"/>
                        <a:ext cx="77533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4901839"/>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Explanation of Equivalent Yields</a:t>
            </a:r>
          </a:p>
        </p:txBody>
      </p:sp>
      <p:sp>
        <p:nvSpPr>
          <p:cNvPr id="3" name="Content Placeholder 2"/>
          <p:cNvSpPr>
            <a:spLocks noGrp="1"/>
          </p:cNvSpPr>
          <p:nvPr>
            <p:ph idx="1"/>
          </p:nvPr>
        </p:nvSpPr>
        <p:spPr>
          <a:xfrm>
            <a:off x="457197" y="1554163"/>
            <a:ext cx="8220456" cy="2652077"/>
          </a:xfrm>
        </p:spPr>
        <p:txBody>
          <a:bodyPr/>
          <a:lstStyle/>
          <a:p>
            <a:pPr>
              <a:lnSpc>
                <a:spcPct val="100000"/>
              </a:lnSpc>
              <a:spcBef>
                <a:spcPts val="0"/>
              </a:spcBef>
            </a:pPr>
            <a:r>
              <a:rPr lang="en-US" dirty="0"/>
              <a:t>Bond yields are typically </a:t>
            </a:r>
            <a:r>
              <a:rPr lang="en-US" i="1" dirty="0"/>
              <a:t>quoted</a:t>
            </a:r>
            <a:r>
              <a:rPr lang="en-US" dirty="0"/>
              <a:t> on an annual basis, with semi-annual compounding. However, ABS, MBS cash flows are typically monthly. </a:t>
            </a:r>
          </a:p>
          <a:p>
            <a:pPr>
              <a:lnSpc>
                <a:spcPct val="100000"/>
              </a:lnSpc>
              <a:spcBef>
                <a:spcPts val="0"/>
              </a:spcBef>
            </a:pPr>
            <a:endParaRPr lang="en-US" dirty="0"/>
          </a:p>
          <a:p>
            <a:pPr marL="285750" indent="-285750">
              <a:lnSpc>
                <a:spcPct val="100000"/>
              </a:lnSpc>
              <a:spcBef>
                <a:spcPts val="0"/>
              </a:spcBef>
              <a:buFont typeface="Wingdings" panose="05000000000000000000" pitchFamily="2" charset="2"/>
              <a:buChar char="Ø"/>
            </a:pPr>
            <a:r>
              <a:rPr lang="en-US" dirty="0"/>
              <a:t>So, if you are given a bond yield, and have to discount ABS or MBS cash flows, you will need to convert the Bond Equivalent Yield (BEY) into a Monthly Equivalent Yield (MEY).</a:t>
            </a:r>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r>
              <a:rPr lang="en-US" dirty="0"/>
              <a:t>The MEY is the yield that when compounded monthly has the same effective yield as the BEY:</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Given the bond price, can solve for MEY and calculate the BEY as follows:</a:t>
            </a:r>
          </a:p>
          <a:p>
            <a:pPr>
              <a:lnSpc>
                <a:spcPct val="100000"/>
              </a:lnSpc>
              <a:spcBef>
                <a:spcPts val="0"/>
              </a:spcBef>
              <a:buNone/>
            </a:pPr>
            <a:endParaRPr lang="en-US" dirty="0"/>
          </a:p>
        </p:txBody>
      </p:sp>
      <p:graphicFrame>
        <p:nvGraphicFramePr>
          <p:cNvPr id="48131" name="Object 2"/>
          <p:cNvGraphicFramePr>
            <a:graphicFrameLocks noChangeAspect="1"/>
          </p:cNvGraphicFramePr>
          <p:nvPr/>
        </p:nvGraphicFramePr>
        <p:xfrm>
          <a:off x="4724400" y="4149725"/>
          <a:ext cx="2490788" cy="803275"/>
        </p:xfrm>
        <a:graphic>
          <a:graphicData uri="http://schemas.openxmlformats.org/presentationml/2006/ole">
            <mc:AlternateContent xmlns:mc="http://schemas.openxmlformats.org/markup-compatibility/2006">
              <mc:Choice xmlns:v="urn:schemas-microsoft-com:vml" Requires="v">
                <p:oleObj name="Equation" r:id="rId2" imgW="1650960" imgH="533160" progId="Equation.3">
                  <p:embed/>
                </p:oleObj>
              </mc:Choice>
              <mc:Fallback>
                <p:oleObj name="Equation" r:id="rId2" imgW="1650960" imgH="5331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149725"/>
                        <a:ext cx="2490788"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3" name="Object 3"/>
          <p:cNvGraphicFramePr>
            <a:graphicFrameLocks noChangeAspect="1"/>
          </p:cNvGraphicFramePr>
          <p:nvPr/>
        </p:nvGraphicFramePr>
        <p:xfrm>
          <a:off x="1143000" y="4114800"/>
          <a:ext cx="2566988" cy="841375"/>
        </p:xfrm>
        <a:graphic>
          <a:graphicData uri="http://schemas.openxmlformats.org/presentationml/2006/ole">
            <mc:AlternateContent xmlns:mc="http://schemas.openxmlformats.org/markup-compatibility/2006">
              <mc:Choice xmlns:v="urn:schemas-microsoft-com:vml" Requires="v">
                <p:oleObj name="Equation" r:id="rId4" imgW="1701720" imgH="558720" progId="Equation.3">
                  <p:embed/>
                </p:oleObj>
              </mc:Choice>
              <mc:Fallback>
                <p:oleObj name="Equation" r:id="rId4" imgW="1701720" imgH="558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4114800"/>
                        <a:ext cx="2566988"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4" name="Object 4"/>
          <p:cNvGraphicFramePr>
            <a:graphicFrameLocks noChangeAspect="1"/>
          </p:cNvGraphicFramePr>
          <p:nvPr/>
        </p:nvGraphicFramePr>
        <p:xfrm>
          <a:off x="2971800" y="5334000"/>
          <a:ext cx="3067050" cy="1147763"/>
        </p:xfrm>
        <a:graphic>
          <a:graphicData uri="http://schemas.openxmlformats.org/presentationml/2006/ole">
            <mc:AlternateContent xmlns:mc="http://schemas.openxmlformats.org/markup-compatibility/2006">
              <mc:Choice xmlns:v="urn:schemas-microsoft-com:vml" Requires="v">
                <p:oleObj name="Equation" r:id="rId6" imgW="2031840" imgH="761760" progId="Equation.3">
                  <p:embed/>
                </p:oleObj>
              </mc:Choice>
              <mc:Fallback>
                <p:oleObj name="Equation" r:id="rId6" imgW="2031840" imgH="7617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5334000"/>
                        <a:ext cx="3067050" cy="1147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4074255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Nominal </a:t>
            </a:r>
            <a:r>
              <a:rPr lang="en-US" b="1" dirty="0"/>
              <a:t>Spread</a:t>
            </a:r>
          </a:p>
        </p:txBody>
      </p:sp>
      <p:sp>
        <p:nvSpPr>
          <p:cNvPr id="3" name="Content Placeholder 2"/>
          <p:cNvSpPr>
            <a:spLocks noGrp="1"/>
          </p:cNvSpPr>
          <p:nvPr>
            <p:ph idx="1"/>
          </p:nvPr>
        </p:nvSpPr>
        <p:spPr/>
        <p:txBody>
          <a:bodyPr>
            <a:normAutofit/>
          </a:bodyPr>
          <a:lstStyle/>
          <a:p>
            <a:pPr marL="0" lvl="1" indent="0">
              <a:lnSpc>
                <a:spcPct val="100000"/>
              </a:lnSpc>
              <a:spcBef>
                <a:spcPts val="0"/>
              </a:spcBef>
              <a:buFont typeface="Arial" panose="020B0604020202020204" pitchFamily="34" charset="0"/>
              <a:buChar char="​"/>
            </a:pPr>
            <a:r>
              <a:rPr lang="en-US" dirty="0"/>
              <a:t>Often, the yield of </a:t>
            </a:r>
            <a:r>
              <a:rPr lang="en-US" i="1" dirty="0"/>
              <a:t>non-callable</a:t>
            </a:r>
            <a:r>
              <a:rPr lang="en-US" dirty="0"/>
              <a:t> </a:t>
            </a:r>
            <a:r>
              <a:rPr lang="en-US" i="1" dirty="0"/>
              <a:t>investment-grade</a:t>
            </a:r>
            <a:r>
              <a:rPr lang="en-US" dirty="0"/>
              <a:t> bonds are quoted in terms of a “nominal spread” over a yield curve. For example “Treasuries plus 50”</a:t>
            </a:r>
          </a:p>
          <a:p>
            <a:pPr>
              <a:lnSpc>
                <a:spcPct val="100000"/>
              </a:lnSpc>
              <a:spcBef>
                <a:spcPts val="0"/>
              </a:spcBef>
            </a:pPr>
            <a:endParaRPr lang="en-US" dirty="0"/>
          </a:p>
          <a:p>
            <a:pPr>
              <a:lnSpc>
                <a:spcPct val="100000"/>
              </a:lnSpc>
              <a:spcBef>
                <a:spcPts val="0"/>
              </a:spcBef>
            </a:pPr>
            <a:endParaRPr lang="en-US" dirty="0"/>
          </a:p>
          <a:p>
            <a:pPr lvl="1">
              <a:lnSpc>
                <a:spcPct val="100000"/>
              </a:lnSpc>
              <a:spcBef>
                <a:spcPts val="0"/>
              </a:spcBef>
            </a:pPr>
            <a:r>
              <a:rPr lang="en-US" dirty="0"/>
              <a:t>For example, a bond may be quoted based on a spread over Treasuries, or over Swaps</a:t>
            </a:r>
          </a:p>
          <a:p>
            <a:pPr lvl="2">
              <a:lnSpc>
                <a:spcPct val="100000"/>
              </a:lnSpc>
              <a:spcBef>
                <a:spcPts val="0"/>
              </a:spcBef>
            </a:pPr>
            <a:r>
              <a:rPr lang="en-US" dirty="0"/>
              <a:t>It may use a Treasury whose maturity is </a:t>
            </a:r>
            <a:r>
              <a:rPr lang="en-US" i="1" dirty="0"/>
              <a:t>close to </a:t>
            </a:r>
            <a:r>
              <a:rPr lang="en-US" dirty="0"/>
              <a:t>the WAL of the MBS</a:t>
            </a:r>
          </a:p>
          <a:p>
            <a:pPr lvl="2">
              <a:lnSpc>
                <a:spcPct val="100000"/>
              </a:lnSpc>
              <a:spcBef>
                <a:spcPts val="0"/>
              </a:spcBef>
            </a:pPr>
            <a:r>
              <a:rPr lang="en-US" dirty="0"/>
              <a:t>If the benchmark Treasury yield is </a:t>
            </a:r>
            <a:r>
              <a:rPr lang="en-US" b="1" dirty="0">
                <a:solidFill>
                  <a:srgbClr val="B4425D"/>
                </a:solidFill>
              </a:rPr>
              <a:t>4%</a:t>
            </a:r>
            <a:r>
              <a:rPr lang="en-US" dirty="0"/>
              <a:t> and the MBS BEY is </a:t>
            </a:r>
            <a:r>
              <a:rPr lang="en-US" b="1" dirty="0">
                <a:solidFill>
                  <a:srgbClr val="B4425D"/>
                </a:solidFill>
              </a:rPr>
              <a:t>6%</a:t>
            </a:r>
            <a:r>
              <a:rPr lang="en-US" dirty="0"/>
              <a:t>, the nominal spread over treasuries is </a:t>
            </a:r>
            <a:r>
              <a:rPr lang="en-US" b="1" dirty="0">
                <a:solidFill>
                  <a:srgbClr val="B4425D"/>
                </a:solidFill>
              </a:rPr>
              <a:t>2%</a:t>
            </a:r>
            <a:r>
              <a:rPr lang="en-US" dirty="0"/>
              <a:t> or </a:t>
            </a:r>
            <a:r>
              <a:rPr lang="en-US" b="1" dirty="0">
                <a:solidFill>
                  <a:srgbClr val="B4425D"/>
                </a:solidFill>
              </a:rPr>
              <a:t>200</a:t>
            </a:r>
            <a:r>
              <a:rPr lang="en-US" dirty="0"/>
              <a:t> basis points</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Shortcomings of discounting using a nominal spread: This simple approach fails to </a:t>
            </a:r>
          </a:p>
          <a:p>
            <a:pPr lvl="1">
              <a:lnSpc>
                <a:spcPct val="100000"/>
              </a:lnSpc>
              <a:spcBef>
                <a:spcPts val="0"/>
              </a:spcBef>
            </a:pPr>
            <a:r>
              <a:rPr lang="en-US" dirty="0"/>
              <a:t>Incorporate the effect of the shape of the yield curve </a:t>
            </a:r>
          </a:p>
          <a:p>
            <a:pPr lvl="1">
              <a:lnSpc>
                <a:spcPct val="100000"/>
              </a:lnSpc>
              <a:spcBef>
                <a:spcPts val="0"/>
              </a:spcBef>
            </a:pPr>
            <a:r>
              <a:rPr lang="en-US" dirty="0"/>
              <a:t>Take into account the impact of interest rate volatility on valuation</a:t>
            </a:r>
          </a:p>
          <a:p>
            <a:pPr lvl="1">
              <a:lnSpc>
                <a:spcPct val="100000"/>
              </a:lnSpc>
              <a:spcBef>
                <a:spcPts val="0"/>
              </a:spcBef>
            </a:pPr>
            <a:r>
              <a:rPr lang="en-US" dirty="0"/>
              <a:t>Take into account difference between the cash flow profile of a bullet bond versus the profile of an amortizing bond</a:t>
            </a:r>
          </a:p>
          <a:p>
            <a:pPr>
              <a:lnSpc>
                <a:spcPct val="100000"/>
              </a:lnSpc>
              <a:spcBef>
                <a:spcPts val="0"/>
              </a:spcBef>
            </a:pPr>
            <a:endParaRPr lang="en-US" dirty="0"/>
          </a:p>
        </p:txBody>
      </p:sp>
    </p:spTree>
    <p:extLst>
      <p:ext uri="{BB962C8B-B14F-4D97-AF65-F5344CB8AC3E}">
        <p14:creationId xmlns:p14="http://schemas.microsoft.com/office/powerpoint/2010/main" val="202992735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8220456" cy="307777"/>
          </a:xfrm>
        </p:spPr>
        <p:txBody>
          <a:bodyPr/>
          <a:lstStyle/>
          <a:p>
            <a:r>
              <a:rPr lang="en-US" dirty="0"/>
              <a:t>Simple Nominal Spread Shortcoming: Shape of the Yield Curve</a:t>
            </a:r>
          </a:p>
        </p:txBody>
      </p:sp>
      <p:sp>
        <p:nvSpPr>
          <p:cNvPr id="3" name="Content Placeholder 2"/>
          <p:cNvSpPr>
            <a:spLocks noGrp="1"/>
          </p:cNvSpPr>
          <p:nvPr>
            <p:ph idx="1"/>
          </p:nvPr>
        </p:nvSpPr>
        <p:spPr/>
        <p:txBody>
          <a:bodyPr/>
          <a:lstStyle/>
          <a:p>
            <a:pPr marL="457200" indent="-457200">
              <a:lnSpc>
                <a:spcPct val="100000"/>
              </a:lnSpc>
              <a:spcBef>
                <a:spcPts val="0"/>
              </a:spcBef>
              <a:buFont typeface="+mj-lt"/>
              <a:buAutoNum type="arabicPeriod"/>
            </a:pPr>
            <a:r>
              <a:rPr lang="en-US" dirty="0"/>
              <a:t>The “Nominal Spread” may overestimate or underestimate how much the investor is compensated for taking corporate bond risk if the maturity of the Treasury does not match the maturity of the corporate. For example, Corporate: 2.5yrs, and benchmark Treasury: 2yrs.</a:t>
            </a:r>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endParaRPr lang="en-US" dirty="0"/>
          </a:p>
          <a:p>
            <a:pPr>
              <a:lnSpc>
                <a:spcPct val="100000"/>
              </a:lnSpc>
              <a:spcBef>
                <a:spcPts val="0"/>
              </a:spcBef>
              <a:buNone/>
            </a:pPr>
            <a:r>
              <a:rPr lang="en-US" dirty="0"/>
              <a:t>			Assuming, we handle this properly, what else might be a problem?</a:t>
            </a:r>
          </a:p>
        </p:txBody>
      </p:sp>
      <p:pic>
        <p:nvPicPr>
          <p:cNvPr id="9228"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 y="2336947"/>
            <a:ext cx="4078922" cy="260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30"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465" y="3383280"/>
            <a:ext cx="4123055" cy="263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990378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8220456" cy="307777"/>
          </a:xfrm>
        </p:spPr>
        <p:txBody>
          <a:bodyPr/>
          <a:lstStyle/>
          <a:p>
            <a:r>
              <a:rPr lang="en-US" dirty="0"/>
              <a:t>Simple Nominal Spread Shortcoming: Interpolate the Yield Curve</a:t>
            </a:r>
          </a:p>
        </p:txBody>
      </p:sp>
      <p:sp>
        <p:nvSpPr>
          <p:cNvPr id="3" name="Content Placeholder 2"/>
          <p:cNvSpPr>
            <a:spLocks noGrp="1"/>
          </p:cNvSpPr>
          <p:nvPr>
            <p:ph idx="1"/>
          </p:nvPr>
        </p:nvSpPr>
        <p:spPr/>
        <p:txBody>
          <a:bodyPr/>
          <a:lstStyle/>
          <a:p>
            <a:pPr marL="457200" indent="-457200">
              <a:lnSpc>
                <a:spcPct val="100000"/>
              </a:lnSpc>
              <a:spcBef>
                <a:spcPts val="0"/>
              </a:spcBef>
              <a:buAutoNum type="arabicPeriod" startAt="2"/>
            </a:pPr>
            <a:r>
              <a:rPr lang="en-US" dirty="0"/>
              <a:t>Bonds with maturities between two benchmarks are often priced to an interpolated yield.  The yield curve usually is not a straight line.</a:t>
            </a:r>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marL="457200" indent="-457200">
              <a:lnSpc>
                <a:spcPct val="100000"/>
              </a:lnSpc>
              <a:spcBef>
                <a:spcPts val="0"/>
              </a:spcBef>
              <a:buAutoNum type="arabicPeriod" startAt="2"/>
            </a:pPr>
            <a:endParaRPr lang="en-US" dirty="0"/>
          </a:p>
          <a:p>
            <a:pPr>
              <a:lnSpc>
                <a:spcPct val="100000"/>
              </a:lnSpc>
              <a:spcBef>
                <a:spcPts val="0"/>
              </a:spcBef>
              <a:buNone/>
            </a:pPr>
            <a:r>
              <a:rPr lang="en-US" dirty="0"/>
              <a:t>		Assuming we handle this properly, what else might be a problem?</a:t>
            </a:r>
          </a:p>
        </p:txBody>
      </p:sp>
      <p:pic>
        <p:nvPicPr>
          <p:cNvPr id="1024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1838" y="2115185"/>
            <a:ext cx="5138737" cy="327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027323"/>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094B70-32F9-0C49-9962-FC00C5025A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0159" y="1811380"/>
            <a:ext cx="7263999" cy="4589420"/>
          </a:xfrm>
          <a:prstGeom prst="rect">
            <a:avLst/>
          </a:prstGeom>
        </p:spPr>
      </p:pic>
      <p:sp>
        <p:nvSpPr>
          <p:cNvPr id="2" name="Title 1"/>
          <p:cNvSpPr>
            <a:spLocks noGrp="1"/>
          </p:cNvSpPr>
          <p:nvPr>
            <p:ph type="title"/>
          </p:nvPr>
        </p:nvSpPr>
        <p:spPr/>
        <p:txBody>
          <a:bodyPr/>
          <a:lstStyle/>
          <a:p>
            <a:r>
              <a:rPr lang="en-US" dirty="0">
                <a:solidFill>
                  <a:srgbClr val="B4425D"/>
                </a:solidFill>
              </a:rPr>
              <a:t>Market Insights: Treasury trading volume (</a:t>
            </a:r>
            <a:r>
              <a:rPr lang="en-US" b="0" dirty="0">
                <a:solidFill>
                  <a:srgbClr val="FFC000"/>
                </a:solidFill>
              </a:rPr>
              <a:t>March</a:t>
            </a:r>
            <a:r>
              <a:rPr lang="en-US" dirty="0">
                <a:solidFill>
                  <a:srgbClr val="FFC000"/>
                </a:solidFill>
              </a:rPr>
              <a:t> 2020</a:t>
            </a:r>
            <a:r>
              <a:rPr lang="en-US" dirty="0">
                <a:solidFill>
                  <a:srgbClr val="B4425D"/>
                </a:solidFill>
              </a:rPr>
              <a:t>)</a:t>
            </a:r>
          </a:p>
        </p:txBody>
      </p:sp>
      <p:sp>
        <p:nvSpPr>
          <p:cNvPr id="3" name="Content Placeholder 2"/>
          <p:cNvSpPr>
            <a:spLocks noGrp="1"/>
          </p:cNvSpPr>
          <p:nvPr>
            <p:ph idx="1"/>
          </p:nvPr>
        </p:nvSpPr>
        <p:spPr>
          <a:xfrm>
            <a:off x="457197" y="1554162"/>
            <a:ext cx="8220456" cy="4709477"/>
          </a:xfrm>
        </p:spPr>
        <p:txBody>
          <a:bodyPr>
            <a:normAutofit/>
          </a:bodyPr>
          <a:lstStyle/>
          <a:p>
            <a:pPr lvl="1">
              <a:spcBef>
                <a:spcPts val="0"/>
              </a:spcBef>
            </a:pPr>
            <a:r>
              <a:rPr lang="en-US" dirty="0">
                <a:solidFill>
                  <a:schemeClr val="tx1">
                    <a:lumMod val="50000"/>
                    <a:lumOff val="50000"/>
                  </a:schemeClr>
                </a:solidFill>
              </a:rPr>
              <a:t>Trading volume spiked </a:t>
            </a:r>
            <a:r>
              <a:rPr lang="en-US" dirty="0">
                <a:solidFill>
                  <a:srgbClr val="FFC000"/>
                </a:solidFill>
              </a:rPr>
              <a:t>&gt;$1 trillion</a:t>
            </a:r>
          </a:p>
          <a:p>
            <a:pPr lvl="2">
              <a:spcBef>
                <a:spcPts val="0"/>
              </a:spcBef>
            </a:pPr>
            <a:endParaRPr lang="en-US" i="1" dirty="0"/>
          </a:p>
          <a:p>
            <a:pPr lvl="1">
              <a:spcBef>
                <a:spcPts val="0"/>
              </a:spcBef>
            </a:pPr>
            <a:endParaRPr lang="en-US" i="1" dirty="0"/>
          </a:p>
          <a:p>
            <a:pPr lvl="1">
              <a:spcBef>
                <a:spcPts val="0"/>
              </a:spcBef>
            </a:pPr>
            <a:endParaRPr lang="en-US" dirty="0"/>
          </a:p>
        </p:txBody>
      </p:sp>
      <p:sp>
        <p:nvSpPr>
          <p:cNvPr id="4" name="Rectangle 3">
            <a:extLst>
              <a:ext uri="{FF2B5EF4-FFF2-40B4-BE49-F238E27FC236}">
                <a16:creationId xmlns:a16="http://schemas.microsoft.com/office/drawing/2014/main" id="{E33AE1B0-2842-A24F-B94D-8D0176F94529}"/>
              </a:ext>
            </a:extLst>
          </p:cNvPr>
          <p:cNvSpPr/>
          <p:nvPr/>
        </p:nvSpPr>
        <p:spPr>
          <a:xfrm>
            <a:off x="3611880" y="3154680"/>
            <a:ext cx="365760" cy="2788920"/>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E1F539-9870-D74A-995D-2426ED792D13}"/>
              </a:ext>
            </a:extLst>
          </p:cNvPr>
          <p:cNvSpPr/>
          <p:nvPr/>
        </p:nvSpPr>
        <p:spPr>
          <a:xfrm>
            <a:off x="457196" y="6550223"/>
            <a:ext cx="7452363" cy="276999"/>
          </a:xfrm>
          <a:prstGeom prst="rect">
            <a:avLst/>
          </a:prstGeom>
        </p:spPr>
        <p:txBody>
          <a:bodyPr wrap="square">
            <a:spAutoFit/>
          </a:bodyPr>
          <a:lstStyle/>
          <a:p>
            <a:r>
              <a:rPr lang="en-US" sz="1200" dirty="0"/>
              <a:t>Source: </a:t>
            </a:r>
            <a:r>
              <a:rPr lang="en-US" sz="1200" dirty="0">
                <a:hlinkClick r:id="rId3"/>
              </a:rPr>
              <a:t>https://www.ft.com/content/5b5dacde-1a59-499b-acfd-e9a856b43255</a:t>
            </a:r>
            <a:endParaRPr lang="en-US" sz="1200" dirty="0"/>
          </a:p>
        </p:txBody>
      </p:sp>
    </p:spTree>
    <p:extLst>
      <p:ext uri="{BB962C8B-B14F-4D97-AF65-F5344CB8AC3E}">
        <p14:creationId xmlns:p14="http://schemas.microsoft.com/office/powerpoint/2010/main" val="39008"/>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Nominal Spread shortcoming: Shape of the Yield Curve</a:t>
            </a:r>
          </a:p>
        </p:txBody>
      </p:sp>
      <p:sp>
        <p:nvSpPr>
          <p:cNvPr id="3" name="Content Placeholder 2"/>
          <p:cNvSpPr>
            <a:spLocks noGrp="1"/>
          </p:cNvSpPr>
          <p:nvPr>
            <p:ph idx="1"/>
          </p:nvPr>
        </p:nvSpPr>
        <p:spPr>
          <a:xfrm>
            <a:off x="457197" y="1554163"/>
            <a:ext cx="3840483" cy="4251960"/>
          </a:xfrm>
        </p:spPr>
        <p:txBody>
          <a:bodyPr/>
          <a:lstStyle/>
          <a:p>
            <a:pPr>
              <a:lnSpc>
                <a:spcPct val="100000"/>
              </a:lnSpc>
              <a:spcBef>
                <a:spcPts val="0"/>
              </a:spcBef>
            </a:pPr>
            <a:r>
              <a:rPr lang="en-US" dirty="0"/>
              <a:t>The Nominal Spread approach discounts </a:t>
            </a:r>
            <a:r>
              <a:rPr lang="en-US" i="1" dirty="0"/>
              <a:t>all cash flows at the same yield </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But, if the yield curve is upward sloping, then the zero coupon curve is upward sloping, and the Nominal spread approach will</a:t>
            </a:r>
          </a:p>
          <a:p>
            <a:pPr marL="285750" indent="-285750">
              <a:lnSpc>
                <a:spcPct val="100000"/>
              </a:lnSpc>
              <a:spcBef>
                <a:spcPts val="0"/>
              </a:spcBef>
              <a:buFont typeface="Wingdings" panose="05000000000000000000" pitchFamily="2" charset="2"/>
              <a:buChar char="Ø"/>
            </a:pPr>
            <a:r>
              <a:rPr lang="en-US" dirty="0"/>
              <a:t>Discount earlier cash flows at too high a discount rate</a:t>
            </a:r>
          </a:p>
          <a:p>
            <a:pPr marL="285750" indent="-285750">
              <a:lnSpc>
                <a:spcPct val="100000"/>
              </a:lnSpc>
              <a:spcBef>
                <a:spcPts val="0"/>
              </a:spcBef>
              <a:buFont typeface="Wingdings" panose="05000000000000000000" pitchFamily="2" charset="2"/>
              <a:buChar char="Ø"/>
            </a:pPr>
            <a:r>
              <a:rPr lang="en-US" dirty="0"/>
              <a:t>Discount later cash flows at too low a discount rate</a:t>
            </a:r>
          </a:p>
          <a:p>
            <a:pPr marL="285750" indent="-285750">
              <a:lnSpc>
                <a:spcPct val="100000"/>
              </a:lnSpc>
              <a:spcBef>
                <a:spcPts val="0"/>
              </a:spcBef>
              <a:buFont typeface="Wingdings" panose="05000000000000000000" pitchFamily="2" charset="2"/>
              <a:buChar char="Ø"/>
            </a:pPr>
            <a:endParaRPr lang="en-US" dirty="0"/>
          </a:p>
          <a:p>
            <a:pPr>
              <a:lnSpc>
                <a:spcPct val="100000"/>
              </a:lnSpc>
              <a:spcBef>
                <a:spcPts val="0"/>
              </a:spcBef>
            </a:pPr>
            <a:r>
              <a:rPr lang="en-US" dirty="0"/>
              <a:t>The </a:t>
            </a:r>
            <a:r>
              <a:rPr lang="en-US" i="1" dirty="0"/>
              <a:t>Cash Flow</a:t>
            </a:r>
            <a:r>
              <a:rPr lang="en-US" dirty="0"/>
              <a:t> (static) spread approach discounts every cash flow at a unique yield</a:t>
            </a:r>
          </a:p>
        </p:txBody>
      </p:sp>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6655" y="3749039"/>
            <a:ext cx="4131585" cy="263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655" y="845720"/>
            <a:ext cx="4131585" cy="263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980964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More sophisticated:</a:t>
            </a:r>
            <a:r>
              <a:rPr lang="en-US" b="1" i="1" dirty="0"/>
              <a:t> Cash Flow Spread </a:t>
            </a:r>
            <a:r>
              <a:rPr lang="en-US" i="1" dirty="0"/>
              <a:t>or Static Spread</a:t>
            </a:r>
            <a:endParaRPr lang="en-US" dirty="0"/>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The </a:t>
            </a:r>
            <a:r>
              <a:rPr lang="en-US" i="1" dirty="0"/>
              <a:t>cash flow spread </a:t>
            </a:r>
            <a:r>
              <a:rPr lang="en-US" dirty="0"/>
              <a:t>adds a spread over the yield corresponding to </a:t>
            </a:r>
            <a:r>
              <a:rPr lang="en-US" i="1" dirty="0"/>
              <a:t>each individual cash flow.</a:t>
            </a:r>
          </a:p>
          <a:p>
            <a:pPr>
              <a:lnSpc>
                <a:spcPct val="100000"/>
              </a:lnSpc>
              <a:spcBef>
                <a:spcPts val="0"/>
              </a:spcBef>
            </a:pPr>
            <a:endParaRPr lang="en-US" dirty="0"/>
          </a:p>
          <a:p>
            <a:pPr>
              <a:lnSpc>
                <a:spcPct val="100000"/>
              </a:lnSpc>
              <a:spcBef>
                <a:spcPts val="0"/>
              </a:spcBef>
            </a:pPr>
            <a:r>
              <a:rPr lang="en-US" dirty="0"/>
              <a:t>The cash flow spread: the number of basis points added to or subtracted from each spot rate to make the present value equal the bond price.</a:t>
            </a:r>
          </a:p>
          <a:p>
            <a:pPr>
              <a:lnSpc>
                <a:spcPct val="100000"/>
              </a:lnSpc>
              <a:spcBef>
                <a:spcPts val="0"/>
              </a:spcBef>
            </a:pPr>
            <a:endParaRPr lang="en-US" dirty="0"/>
          </a:p>
          <a:p>
            <a:pPr lvl="1">
              <a:lnSpc>
                <a:spcPct val="100000"/>
              </a:lnSpc>
              <a:spcBef>
                <a:spcPts val="0"/>
              </a:spcBef>
            </a:pPr>
            <a:r>
              <a:rPr lang="en-US" b="1" dirty="0"/>
              <a:t>Z-Spread</a:t>
            </a:r>
            <a:r>
              <a:rPr lang="en-US" dirty="0"/>
              <a:t>: cash flow spread to </a:t>
            </a:r>
            <a:r>
              <a:rPr lang="en-US" b="1" dirty="0"/>
              <a:t>treasury zero coupon rates</a:t>
            </a:r>
          </a:p>
          <a:p>
            <a:pPr lvl="1">
              <a:lnSpc>
                <a:spcPct val="100000"/>
              </a:lnSpc>
              <a:spcBef>
                <a:spcPts val="0"/>
              </a:spcBef>
            </a:pPr>
            <a:endParaRPr lang="en-US" dirty="0"/>
          </a:p>
          <a:p>
            <a:pPr lvl="1">
              <a:lnSpc>
                <a:spcPct val="100000"/>
              </a:lnSpc>
              <a:spcBef>
                <a:spcPts val="0"/>
              </a:spcBef>
            </a:pPr>
            <a:endParaRPr lang="en-US" dirty="0"/>
          </a:p>
          <a:p>
            <a:pPr lvl="1">
              <a:lnSpc>
                <a:spcPct val="100000"/>
              </a:lnSpc>
              <a:spcBef>
                <a:spcPts val="0"/>
              </a:spcBef>
            </a:pPr>
            <a:endParaRPr lang="en-US" dirty="0"/>
          </a:p>
          <a:p>
            <a:pPr lvl="1">
              <a:lnSpc>
                <a:spcPct val="100000"/>
              </a:lnSpc>
              <a:spcBef>
                <a:spcPts val="0"/>
              </a:spcBef>
            </a:pPr>
            <a:endParaRPr lang="en-US" dirty="0"/>
          </a:p>
          <a:p>
            <a:pPr lvl="1">
              <a:lnSpc>
                <a:spcPct val="100000"/>
              </a:lnSpc>
              <a:spcBef>
                <a:spcPts val="0"/>
              </a:spcBef>
            </a:pPr>
            <a:endParaRPr lang="en-US" dirty="0"/>
          </a:p>
          <a:p>
            <a:pPr lvl="1">
              <a:lnSpc>
                <a:spcPct val="100000"/>
              </a:lnSpc>
              <a:spcBef>
                <a:spcPts val="0"/>
              </a:spcBef>
            </a:pPr>
            <a:endParaRPr lang="en-US" dirty="0"/>
          </a:p>
          <a:p>
            <a:pPr lvl="1">
              <a:lnSpc>
                <a:spcPct val="100000"/>
              </a:lnSpc>
              <a:spcBef>
                <a:spcPts val="0"/>
              </a:spcBef>
            </a:pPr>
            <a:r>
              <a:rPr lang="en-US" b="1" dirty="0"/>
              <a:t>E-Spread</a:t>
            </a:r>
            <a:r>
              <a:rPr lang="en-US" dirty="0"/>
              <a:t>: cash flow spread to </a:t>
            </a:r>
            <a:r>
              <a:rPr lang="en-US" b="1" dirty="0"/>
              <a:t>Eurodollar </a:t>
            </a:r>
            <a:r>
              <a:rPr lang="en-US" dirty="0"/>
              <a:t>futures curve (IMM)</a:t>
            </a:r>
          </a:p>
          <a:p>
            <a:pPr>
              <a:lnSpc>
                <a:spcPct val="100000"/>
              </a:lnSpc>
              <a:spcBef>
                <a:spcPts val="0"/>
              </a:spcBef>
            </a:pPr>
            <a:endParaRPr lang="en-US" dirty="0"/>
          </a:p>
        </p:txBody>
      </p:sp>
      <p:graphicFrame>
        <p:nvGraphicFramePr>
          <p:cNvPr id="49154" name="Object 2"/>
          <p:cNvGraphicFramePr>
            <a:graphicFrameLocks noChangeAspect="1"/>
          </p:cNvGraphicFramePr>
          <p:nvPr>
            <p:extLst>
              <p:ext uri="{D42A27DB-BD31-4B8C-83A1-F6EECF244321}">
                <p14:modId xmlns:p14="http://schemas.microsoft.com/office/powerpoint/2010/main" val="2058876003"/>
              </p:ext>
            </p:extLst>
          </p:nvPr>
        </p:nvGraphicFramePr>
        <p:xfrm>
          <a:off x="2778125" y="2926080"/>
          <a:ext cx="3568700" cy="936625"/>
        </p:xfrm>
        <a:graphic>
          <a:graphicData uri="http://schemas.openxmlformats.org/presentationml/2006/ole">
            <mc:AlternateContent xmlns:mc="http://schemas.openxmlformats.org/markup-compatibility/2006">
              <mc:Choice xmlns:v="urn:schemas-microsoft-com:vml" Requires="v">
                <p:oleObj name="Equation" r:id="rId2" imgW="1244520" imgH="444240" progId="Equation.3">
                  <p:embed/>
                </p:oleObj>
              </mc:Choice>
              <mc:Fallback>
                <p:oleObj name="Equation" r:id="rId2" imgW="1244520" imgH="4442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25" y="2926080"/>
                        <a:ext cx="35687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7855894" y="3154680"/>
            <a:ext cx="526106" cy="461665"/>
          </a:xfrm>
          <a:prstGeom prst="rect">
            <a:avLst/>
          </a:prstGeom>
          <a:noFill/>
        </p:spPr>
        <p:txBody>
          <a:bodyPr wrap="none" rtlCol="0">
            <a:spAutoFit/>
          </a:bodyPr>
          <a:lstStyle/>
          <a:p>
            <a:r>
              <a:rPr lang="en-US" sz="2400" dirty="0"/>
              <a:t>(1)</a:t>
            </a:r>
          </a:p>
        </p:txBody>
      </p:sp>
      <mc:AlternateContent xmlns:mc="http://schemas.openxmlformats.org/markup-compatibility/2006" xmlns:a14="http://schemas.microsoft.com/office/drawing/2010/main">
        <mc:Choice Requires="a14">
          <p:sp>
            <p:nvSpPr>
              <p:cNvPr id="5" name="TextBox 4"/>
              <p:cNvSpPr txBox="1"/>
              <p:nvPr/>
            </p:nvSpPr>
            <p:spPr>
              <a:xfrm>
                <a:off x="3566160" y="4709160"/>
                <a:ext cx="2423160"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𝑁</m:t>
                          </m:r>
                        </m:sup>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a:rPr>
                                    <m:t>𝐶𝐹</m:t>
                                  </m:r>
                                </m:e>
                                <m:sub>
                                  <m:r>
                                    <a:rPr lang="en-US" b="0" i="1" smtClean="0">
                                      <a:latin typeface="Cambria Math"/>
                                    </a:rPr>
                                    <m:t>𝑖</m:t>
                                  </m:r>
                                </m:sub>
                              </m:sSub>
                            </m:num>
                            <m:den>
                              <m:nary>
                                <m:naryPr>
                                  <m:chr m:val="∏"/>
                                  <m:ctrlPr>
                                    <a:rPr lang="en-US"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𝑖</m:t>
                                  </m:r>
                                </m:sup>
                                <m:e>
                                  <m:d>
                                    <m:dPr>
                                      <m:ctrlPr>
                                        <a:rPr lang="en-US" i="1" smtClean="0">
                                          <a:latin typeface="Cambria Math" panose="02040503050406030204" pitchFamily="18" charset="0"/>
                                        </a:rPr>
                                      </m:ctrlPr>
                                    </m:dPr>
                                    <m:e>
                                      <m:r>
                                        <a:rPr lang="en-US" b="0" i="1" smtClean="0">
                                          <a:latin typeface="Cambria Math"/>
                                        </a:rPr>
                                        <m:t>1+</m:t>
                                      </m:r>
                                      <m:sSub>
                                        <m:sSubPr>
                                          <m:ctrlPr>
                                            <a:rPr lang="en-US" b="0" i="1" smtClean="0">
                                              <a:latin typeface="Cambria Math" panose="02040503050406030204" pitchFamily="18" charset="0"/>
                                            </a:rPr>
                                          </m:ctrlPr>
                                        </m:sSubPr>
                                        <m:e>
                                          <m:r>
                                            <a:rPr lang="en-US" b="0" i="1" smtClean="0">
                                              <a:latin typeface="Cambria Math"/>
                                            </a:rPr>
                                            <m:t>𝐸𝐷</m:t>
                                          </m:r>
                                        </m:e>
                                        <m:sub>
                                          <m:r>
                                            <a:rPr lang="en-US" b="0" i="1" smtClean="0">
                                              <a:latin typeface="Cambria Math"/>
                                            </a:rPr>
                                            <m:t>𝑗</m:t>
                                          </m:r>
                                        </m:sub>
                                      </m:sSub>
                                      <m:r>
                                        <a:rPr lang="en-US" b="0" i="1" smtClean="0">
                                          <a:latin typeface="Cambria Math"/>
                                        </a:rPr>
                                        <m:t>+</m:t>
                                      </m:r>
                                      <m:r>
                                        <a:rPr lang="en-US" b="0" i="1" smtClean="0">
                                          <a:latin typeface="Cambria Math"/>
                                        </a:rPr>
                                        <m:t>𝑠𝑝𝑟𝑒𝑎𝑑</m:t>
                                      </m:r>
                                    </m:e>
                                  </m:d>
                                </m:e>
                              </m:nary>
                            </m:den>
                          </m:f>
                        </m:e>
                      </m:nary>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566160" y="4709160"/>
                <a:ext cx="2423160" cy="778931"/>
              </a:xfrm>
              <a:prstGeom prst="rect">
                <a:avLst/>
              </a:prstGeom>
              <a:blipFill rotWithShape="1">
                <a:blip r:embed="rId5"/>
                <a:stretch>
                  <a:fillRect r="-14824"/>
                </a:stretch>
              </a:blipFill>
            </p:spPr>
            <p:txBody>
              <a:bodyPr/>
              <a:lstStyle/>
              <a:p>
                <a:r>
                  <a:rPr lang="en-US">
                    <a:noFill/>
                  </a:rPr>
                  <a:t> </a:t>
                </a:r>
              </a:p>
            </p:txBody>
          </p:sp>
        </mc:Fallback>
      </mc:AlternateContent>
    </p:spTree>
    <p:extLst>
      <p:ext uri="{BB962C8B-B14F-4D97-AF65-F5344CB8AC3E}">
        <p14:creationId xmlns:p14="http://schemas.microsoft.com/office/powerpoint/2010/main" val="151062359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solidFill>
                  <a:schemeClr val="accent1"/>
                </a:solidFill>
              </a:rPr>
              <a:t>Risk Sensitivities (ignoring the impact of </a:t>
            </a:r>
            <a:r>
              <a:rPr lang="en-US" b="1" i="1" dirty="0">
                <a:solidFill>
                  <a:schemeClr val="accent1"/>
                </a:solidFill>
              </a:rPr>
              <a:t>prepayment)</a:t>
            </a:r>
          </a:p>
        </p:txBody>
      </p:sp>
      <p:sp>
        <p:nvSpPr>
          <p:cNvPr id="3" name="Content Placeholder 2"/>
          <p:cNvSpPr>
            <a:spLocks noGrp="1"/>
          </p:cNvSpPr>
          <p:nvPr>
            <p:ph idx="1"/>
          </p:nvPr>
        </p:nvSpPr>
        <p:spPr>
          <a:xfrm>
            <a:off x="457200" y="1143001"/>
            <a:ext cx="8229600" cy="2743199"/>
          </a:xfrm>
        </p:spPr>
        <p:txBody>
          <a:bodyPr>
            <a:normAutofit/>
          </a:bodyPr>
          <a:lstStyle/>
          <a:p>
            <a:pPr>
              <a:lnSpc>
                <a:spcPct val="100000"/>
              </a:lnSpc>
              <a:spcBef>
                <a:spcPts val="0"/>
              </a:spcBef>
            </a:pPr>
            <a:r>
              <a:rPr lang="en-US" dirty="0"/>
              <a:t>How much does the bond price change when rates move? Two steps:</a:t>
            </a:r>
          </a:p>
          <a:p>
            <a:pPr>
              <a:lnSpc>
                <a:spcPct val="100000"/>
              </a:lnSpc>
              <a:spcBef>
                <a:spcPts val="0"/>
              </a:spcBef>
            </a:pPr>
            <a:endParaRPr lang="en-US" b="1" dirty="0"/>
          </a:p>
          <a:p>
            <a:pPr marL="285750" indent="-285750">
              <a:lnSpc>
                <a:spcPct val="100000"/>
              </a:lnSpc>
              <a:spcBef>
                <a:spcPts val="0"/>
              </a:spcBef>
              <a:buFont typeface="Wingdings" panose="05000000000000000000" pitchFamily="2" charset="2"/>
              <a:buChar char="Ø"/>
            </a:pPr>
            <a:r>
              <a:rPr lang="en-US" b="1" dirty="0"/>
              <a:t>1) Macaulay Duration </a:t>
            </a:r>
            <a:r>
              <a:rPr lang="en-US" dirty="0"/>
              <a:t>for a bond with known cash flows is the Present-Value-Weighted Average-time to each Cash Flow</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buNone/>
            </a:pPr>
            <a:endParaRPr lang="en-US" dirty="0"/>
          </a:p>
          <a:p>
            <a:pPr marL="285750" indent="-285750">
              <a:lnSpc>
                <a:spcPct val="100000"/>
              </a:lnSpc>
              <a:spcBef>
                <a:spcPts val="0"/>
              </a:spcBef>
              <a:buFont typeface="Wingdings" panose="05000000000000000000" pitchFamily="2" charset="2"/>
              <a:buChar char="Ø"/>
            </a:pPr>
            <a:r>
              <a:rPr lang="en-US" dirty="0"/>
              <a:t>Duration is typically expressed in years</a:t>
            </a:r>
          </a:p>
          <a:p>
            <a:pPr>
              <a:lnSpc>
                <a:spcPct val="100000"/>
              </a:lnSpc>
              <a:spcBef>
                <a:spcPts val="0"/>
              </a:spcBef>
            </a:pPr>
            <a:endParaRPr lang="en-US" dirty="0"/>
          </a:p>
        </p:txBody>
      </p:sp>
      <p:graphicFrame>
        <p:nvGraphicFramePr>
          <p:cNvPr id="50178" name="Object 2"/>
          <p:cNvGraphicFramePr>
            <a:graphicFrameLocks noChangeAspect="1"/>
          </p:cNvGraphicFramePr>
          <p:nvPr>
            <p:extLst>
              <p:ext uri="{D42A27DB-BD31-4B8C-83A1-F6EECF244321}">
                <p14:modId xmlns:p14="http://schemas.microsoft.com/office/powerpoint/2010/main" val="3632329390"/>
              </p:ext>
            </p:extLst>
          </p:nvPr>
        </p:nvGraphicFramePr>
        <p:xfrm>
          <a:off x="3154680" y="1874520"/>
          <a:ext cx="2732087" cy="1338262"/>
        </p:xfrm>
        <a:graphic>
          <a:graphicData uri="http://schemas.openxmlformats.org/presentationml/2006/ole">
            <mc:AlternateContent xmlns:mc="http://schemas.openxmlformats.org/markup-compatibility/2006">
              <mc:Choice xmlns:v="urn:schemas-microsoft-com:vml" Requires="v">
                <p:oleObj name="Equation" r:id="rId2" imgW="952200" imgH="634680" progId="Equation.3">
                  <p:embed/>
                </p:oleObj>
              </mc:Choice>
              <mc:Fallback>
                <p:oleObj name="Equation" r:id="rId2" imgW="952200" imgH="6346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680" y="1874520"/>
                        <a:ext cx="2732087" cy="133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130"/>
          <p:cNvPicPr>
            <a:picLocks noChangeAspect="1" noChangeArrowheads="1"/>
          </p:cNvPicPr>
          <p:nvPr/>
        </p:nvPicPr>
        <p:blipFill>
          <a:blip r:embed="rId4" cstate="print"/>
          <a:srcRect/>
          <a:stretch>
            <a:fillRect/>
          </a:stretch>
        </p:blipFill>
        <p:spPr bwMode="auto">
          <a:xfrm>
            <a:off x="2214435" y="3954461"/>
            <a:ext cx="4705985" cy="1686869"/>
          </a:xfrm>
          <a:prstGeom prst="rect">
            <a:avLst/>
          </a:prstGeom>
          <a:noFill/>
          <a:ln w="9525">
            <a:noFill/>
            <a:miter lim="800000"/>
            <a:headEnd/>
            <a:tailEnd/>
          </a:ln>
        </p:spPr>
      </p:pic>
      <p:sp>
        <p:nvSpPr>
          <p:cNvPr id="7" name="TextBox 6"/>
          <p:cNvSpPr txBox="1"/>
          <p:nvPr/>
        </p:nvSpPr>
        <p:spPr>
          <a:xfrm>
            <a:off x="609600" y="6324600"/>
            <a:ext cx="1408719" cy="276999"/>
          </a:xfrm>
          <a:prstGeom prst="rect">
            <a:avLst/>
          </a:prstGeom>
          <a:noFill/>
        </p:spPr>
        <p:txBody>
          <a:bodyPr wrap="none" rtlCol="0">
            <a:spAutoFit/>
          </a:bodyPr>
          <a:lstStyle/>
          <a:p>
            <a:r>
              <a:rPr lang="en-US" sz="1200" dirty="0"/>
              <a:t>Source: C. Mohebbi</a:t>
            </a:r>
          </a:p>
        </p:txBody>
      </p:sp>
    </p:spTree>
    <p:extLst>
      <p:ext uri="{BB962C8B-B14F-4D97-AF65-F5344CB8AC3E}">
        <p14:creationId xmlns:p14="http://schemas.microsoft.com/office/powerpoint/2010/main" val="90709533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Modified Duration</a:t>
            </a:r>
          </a:p>
        </p:txBody>
      </p:sp>
      <p:sp>
        <p:nvSpPr>
          <p:cNvPr id="3" name="Content Placeholder 2"/>
          <p:cNvSpPr>
            <a:spLocks noGrp="1"/>
          </p:cNvSpPr>
          <p:nvPr>
            <p:ph idx="1"/>
          </p:nvPr>
        </p:nvSpPr>
        <p:spPr>
          <a:xfrm>
            <a:off x="457200" y="1143001"/>
            <a:ext cx="8229600" cy="2651759"/>
          </a:xfrm>
        </p:spPr>
        <p:txBody>
          <a:bodyPr>
            <a:normAutofit/>
          </a:bodyPr>
          <a:lstStyle/>
          <a:p>
            <a:pPr marL="285750" indent="-285750">
              <a:lnSpc>
                <a:spcPct val="100000"/>
              </a:lnSpc>
              <a:spcBef>
                <a:spcPts val="0"/>
              </a:spcBef>
              <a:buFont typeface="Wingdings" panose="05000000000000000000" pitchFamily="2" charset="2"/>
              <a:buChar char="Ø"/>
            </a:pPr>
            <a:r>
              <a:rPr lang="en-US" b="1" dirty="0"/>
              <a:t>2) Modified Duration</a:t>
            </a:r>
            <a:r>
              <a:rPr lang="en-US" dirty="0"/>
              <a:t>: is the change in the price of a bond divided by the change in interest rates (e.g. 1 basis point, or .01%)</a:t>
            </a:r>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r>
              <a:rPr lang="en-US" dirty="0"/>
              <a:t>For example, if rates increase by 1 basis point, and if the bond price falls by two-hundredth’s of a percent (e.g. from 100 to 99.98), the modified duration is 2</a:t>
            </a:r>
          </a:p>
          <a:p>
            <a:pPr>
              <a:lnSpc>
                <a:spcPct val="100000"/>
              </a:lnSpc>
              <a:spcBef>
                <a:spcPts val="0"/>
              </a:spcBef>
              <a:buNone/>
            </a:pPr>
            <a:endParaRPr lang="en-US" dirty="0"/>
          </a:p>
        </p:txBody>
      </p:sp>
      <p:sp>
        <p:nvSpPr>
          <p:cNvPr id="5" name="TextBox 4"/>
          <p:cNvSpPr txBox="1"/>
          <p:nvPr/>
        </p:nvSpPr>
        <p:spPr>
          <a:xfrm>
            <a:off x="609600" y="6324600"/>
            <a:ext cx="1408719" cy="276999"/>
          </a:xfrm>
          <a:prstGeom prst="rect">
            <a:avLst/>
          </a:prstGeom>
          <a:noFill/>
        </p:spPr>
        <p:txBody>
          <a:bodyPr wrap="none" rtlCol="0">
            <a:spAutoFit/>
          </a:bodyPr>
          <a:lstStyle/>
          <a:p>
            <a:r>
              <a:rPr lang="en-US" sz="1200" dirty="0"/>
              <a:t>Source: C. Mohebbi</a:t>
            </a:r>
          </a:p>
        </p:txBody>
      </p:sp>
      <p:pic>
        <p:nvPicPr>
          <p:cNvPr id="6" name="Picture 114"/>
          <p:cNvPicPr>
            <a:picLocks noChangeAspect="1" noChangeArrowheads="1"/>
          </p:cNvPicPr>
          <p:nvPr/>
        </p:nvPicPr>
        <p:blipFill>
          <a:blip r:embed="rId3" cstate="print"/>
          <a:srcRect/>
          <a:stretch>
            <a:fillRect/>
          </a:stretch>
        </p:blipFill>
        <p:spPr bwMode="auto">
          <a:xfrm>
            <a:off x="2514790" y="3702685"/>
            <a:ext cx="4105275" cy="1920875"/>
          </a:xfrm>
          <a:prstGeom prst="rect">
            <a:avLst/>
          </a:prstGeom>
          <a:noFill/>
          <a:ln w="9525">
            <a:noFill/>
            <a:miter lim="800000"/>
            <a:headEnd/>
            <a:tailEnd/>
          </a:ln>
        </p:spPr>
      </p:pic>
      <p:graphicFrame>
        <p:nvGraphicFramePr>
          <p:cNvPr id="51202" name="Object 2"/>
          <p:cNvGraphicFramePr>
            <a:graphicFrameLocks noChangeAspect="1"/>
          </p:cNvGraphicFramePr>
          <p:nvPr>
            <p:extLst>
              <p:ext uri="{D42A27DB-BD31-4B8C-83A1-F6EECF244321}">
                <p14:modId xmlns:p14="http://schemas.microsoft.com/office/powerpoint/2010/main" val="1732027004"/>
              </p:ext>
            </p:extLst>
          </p:nvPr>
        </p:nvGraphicFramePr>
        <p:xfrm>
          <a:off x="739830" y="1691640"/>
          <a:ext cx="6248400" cy="630238"/>
        </p:xfrm>
        <a:graphic>
          <a:graphicData uri="http://schemas.openxmlformats.org/presentationml/2006/ole">
            <mc:AlternateContent xmlns:mc="http://schemas.openxmlformats.org/markup-compatibility/2006">
              <mc:Choice xmlns:v="urn:schemas-microsoft-com:vml" Requires="v">
                <p:oleObj name="Equation" r:id="rId4" imgW="4140000" imgH="419040" progId="Equation.3">
                  <p:embed/>
                </p:oleObj>
              </mc:Choice>
              <mc:Fallback>
                <p:oleObj name="Equation" r:id="rId4" imgW="414000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30" y="1691640"/>
                        <a:ext cx="6248400"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8131230" y="1864678"/>
            <a:ext cx="526106" cy="461665"/>
          </a:xfrm>
          <a:prstGeom prst="rect">
            <a:avLst/>
          </a:prstGeom>
          <a:noFill/>
        </p:spPr>
        <p:txBody>
          <a:bodyPr wrap="none" rtlCol="0">
            <a:spAutoFit/>
          </a:bodyPr>
          <a:lstStyle/>
          <a:p>
            <a:r>
              <a:rPr lang="en-US" sz="2400" dirty="0"/>
              <a:t>(2)</a:t>
            </a:r>
          </a:p>
        </p:txBody>
      </p:sp>
      <p:sp>
        <p:nvSpPr>
          <p:cNvPr id="9" name="TextBox 8"/>
          <p:cNvSpPr txBox="1"/>
          <p:nvPr/>
        </p:nvSpPr>
        <p:spPr>
          <a:xfrm>
            <a:off x="2286000" y="6320135"/>
            <a:ext cx="5562600" cy="461665"/>
          </a:xfrm>
          <a:prstGeom prst="rect">
            <a:avLst/>
          </a:prstGeom>
          <a:noFill/>
        </p:spPr>
        <p:txBody>
          <a:bodyPr wrap="square" rtlCol="0">
            <a:spAutoFit/>
          </a:bodyPr>
          <a:lstStyle/>
          <a:p>
            <a:r>
              <a:rPr lang="en-US" sz="1200" dirty="0"/>
              <a:t>* if semi-annual compounding, then the number of compounding periods is 2</a:t>
            </a:r>
          </a:p>
          <a:p>
            <a:endParaRPr lang="en-US" sz="1200" dirty="0"/>
          </a:p>
        </p:txBody>
      </p:sp>
    </p:spTree>
    <p:extLst>
      <p:ext uri="{BB962C8B-B14F-4D97-AF65-F5344CB8AC3E}">
        <p14:creationId xmlns:p14="http://schemas.microsoft.com/office/powerpoint/2010/main" val="324234189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Modified Duration and Convexity</a:t>
            </a:r>
          </a:p>
        </p:txBody>
      </p:sp>
      <p:sp>
        <p:nvSpPr>
          <p:cNvPr id="3" name="Content Placeholder 2"/>
          <p:cNvSpPr>
            <a:spLocks noGrp="1"/>
          </p:cNvSpPr>
          <p:nvPr>
            <p:ph idx="1"/>
          </p:nvPr>
        </p:nvSpPr>
        <p:spPr>
          <a:xfrm>
            <a:off x="457200" y="1143001"/>
            <a:ext cx="8229600" cy="5029199"/>
          </a:xfrm>
        </p:spPr>
        <p:txBody>
          <a:bodyPr>
            <a:normAutofit/>
          </a:bodyPr>
          <a:lstStyle/>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r>
              <a:rPr lang="en-US" dirty="0"/>
              <a:t>Mod </a:t>
            </a:r>
            <a:r>
              <a:rPr lang="en-US" dirty="0" err="1"/>
              <a:t>Dur</a:t>
            </a:r>
            <a:r>
              <a:rPr lang="en-US" dirty="0"/>
              <a:t> and Convexity can be utilized in a Taylor Series expansion to estimate change in bond price for a given change in yield</a:t>
            </a:r>
          </a:p>
          <a:p>
            <a:pPr>
              <a:spcBef>
                <a:spcPts val="0"/>
              </a:spcBef>
            </a:pPr>
            <a:endParaRPr lang="en-US" dirty="0"/>
          </a:p>
          <a:p>
            <a:pPr>
              <a:spcBef>
                <a:spcPts val="0"/>
              </a:spcBef>
            </a:pPr>
            <a:r>
              <a:rPr lang="en-US" dirty="0"/>
              <a:t>Trader lingo -- when traders say:</a:t>
            </a:r>
          </a:p>
          <a:p>
            <a:pPr lvl="1">
              <a:spcBef>
                <a:spcPts val="0"/>
              </a:spcBef>
            </a:pPr>
            <a:endParaRPr lang="en-US" dirty="0"/>
          </a:p>
          <a:p>
            <a:pPr lvl="1">
              <a:spcBef>
                <a:spcPts val="0"/>
              </a:spcBef>
            </a:pPr>
            <a:r>
              <a:rPr lang="en-US" dirty="0"/>
              <a:t>“Duration”, they really mean “Modified Duration” (in </a:t>
            </a:r>
            <a:r>
              <a:rPr lang="en-US" dirty="0" err="1"/>
              <a:t>yrs</a:t>
            </a:r>
            <a:r>
              <a:rPr lang="en-US" dirty="0"/>
              <a:t>)</a:t>
            </a:r>
          </a:p>
          <a:p>
            <a:pPr lvl="1">
              <a:spcBef>
                <a:spcPts val="0"/>
              </a:spcBef>
            </a:pPr>
            <a:endParaRPr lang="en-US" dirty="0"/>
          </a:p>
          <a:p>
            <a:pPr lvl="1">
              <a:spcBef>
                <a:spcPts val="0"/>
              </a:spcBef>
            </a:pPr>
            <a:r>
              <a:rPr lang="en-US" dirty="0"/>
              <a:t>“DV01” or “PV01” *, they mean the Dollar Value change (or Present Value) change in a bond for a 1 basis point change in rates.</a:t>
            </a:r>
          </a:p>
          <a:p>
            <a:pPr marL="0" indent="0">
              <a:spcBef>
                <a:spcPts val="0"/>
              </a:spcBef>
              <a:buNone/>
            </a:pPr>
            <a:endParaRPr lang="en-US" dirty="0"/>
          </a:p>
          <a:p>
            <a:pPr marL="57150" indent="0">
              <a:spcBef>
                <a:spcPts val="0"/>
              </a:spcBef>
              <a:buNone/>
            </a:pPr>
            <a:endParaRPr lang="en-US" dirty="0"/>
          </a:p>
          <a:p>
            <a:pPr marL="57150" indent="0">
              <a:spcBef>
                <a:spcPts val="0"/>
              </a:spcBef>
              <a:buNone/>
            </a:pPr>
            <a:endParaRPr lang="en-US" sz="1400" dirty="0"/>
          </a:p>
          <a:p>
            <a:pPr marL="1836738" lvl="5" indent="0">
              <a:spcBef>
                <a:spcPts val="0"/>
              </a:spcBef>
              <a:buNone/>
            </a:pPr>
            <a:r>
              <a:rPr lang="en-US" sz="1200" dirty="0"/>
              <a:t>* For the purposes of this course, “PV01” means change in PV for a +1 </a:t>
            </a:r>
            <a:r>
              <a:rPr lang="en-US" sz="1200" dirty="0" err="1"/>
              <a:t>bp</a:t>
            </a:r>
            <a:r>
              <a:rPr lang="en-US" sz="1200" dirty="0"/>
              <a:t> change in interest rates. Some firms use a +1bp shock. Some firms use a -1bp shock.</a:t>
            </a:r>
          </a:p>
        </p:txBody>
      </p:sp>
      <p:graphicFrame>
        <p:nvGraphicFramePr>
          <p:cNvPr id="53250" name="Object 2"/>
          <p:cNvGraphicFramePr>
            <a:graphicFrameLocks noChangeAspect="1"/>
          </p:cNvGraphicFramePr>
          <p:nvPr>
            <p:extLst>
              <p:ext uri="{D42A27DB-BD31-4B8C-83A1-F6EECF244321}">
                <p14:modId xmlns:p14="http://schemas.microsoft.com/office/powerpoint/2010/main" val="1048208705"/>
              </p:ext>
            </p:extLst>
          </p:nvPr>
        </p:nvGraphicFramePr>
        <p:xfrm>
          <a:off x="1143000" y="1149832"/>
          <a:ext cx="2935287" cy="799618"/>
        </p:xfrm>
        <a:graphic>
          <a:graphicData uri="http://schemas.openxmlformats.org/presentationml/2006/ole">
            <mc:AlternateContent xmlns:mc="http://schemas.openxmlformats.org/markup-compatibility/2006">
              <mc:Choice xmlns:v="urn:schemas-microsoft-com:vml" Requires="v">
                <p:oleObj name="Equation" r:id="rId2" imgW="1130040" imgH="419040" progId="Equation.3">
                  <p:embed/>
                </p:oleObj>
              </mc:Choice>
              <mc:Fallback>
                <p:oleObj name="Equation" r:id="rId2" imgW="113004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49832"/>
                        <a:ext cx="2935287" cy="799618"/>
                      </a:xfrm>
                      <a:prstGeom prst="rect">
                        <a:avLst/>
                      </a:prstGeom>
                      <a:noFill/>
                      <a:ln>
                        <a:noFill/>
                      </a:ln>
                      <a:effectLst/>
                    </p:spPr>
                  </p:pic>
                </p:oleObj>
              </mc:Fallback>
            </mc:AlternateContent>
          </a:graphicData>
        </a:graphic>
      </p:graphicFrame>
      <p:graphicFrame>
        <p:nvGraphicFramePr>
          <p:cNvPr id="53251" name="Object 2"/>
          <p:cNvGraphicFramePr>
            <a:graphicFrameLocks noChangeAspect="1"/>
          </p:cNvGraphicFramePr>
          <p:nvPr>
            <p:extLst>
              <p:ext uri="{D42A27DB-BD31-4B8C-83A1-F6EECF244321}">
                <p14:modId xmlns:p14="http://schemas.microsoft.com/office/powerpoint/2010/main" val="1702206275"/>
              </p:ext>
            </p:extLst>
          </p:nvPr>
        </p:nvGraphicFramePr>
        <p:xfrm>
          <a:off x="2209800" y="4919964"/>
          <a:ext cx="4693920" cy="337836"/>
        </p:xfrm>
        <a:graphic>
          <a:graphicData uri="http://schemas.openxmlformats.org/presentationml/2006/ole">
            <mc:AlternateContent xmlns:mc="http://schemas.openxmlformats.org/markup-compatibility/2006">
              <mc:Choice xmlns:v="urn:schemas-microsoft-com:vml" Requires="v">
                <p:oleObj name="Equation" r:id="rId4" imgW="1815840" imgH="177480" progId="Equation.3">
                  <p:embed/>
                </p:oleObj>
              </mc:Choice>
              <mc:Fallback>
                <p:oleObj name="Equation" r:id="rId4" imgW="181584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919964"/>
                        <a:ext cx="4693920" cy="337836"/>
                      </a:xfrm>
                      <a:prstGeom prst="rect">
                        <a:avLst/>
                      </a:prstGeom>
                      <a:noFill/>
                      <a:ln>
                        <a:noFill/>
                      </a:ln>
                      <a:effectLst/>
                    </p:spPr>
                  </p:pic>
                </p:oleObj>
              </mc:Fallback>
            </mc:AlternateContent>
          </a:graphicData>
        </a:graphic>
      </p:graphicFrame>
      <p:graphicFrame>
        <p:nvGraphicFramePr>
          <p:cNvPr id="53252" name="Object 2"/>
          <p:cNvGraphicFramePr>
            <a:graphicFrameLocks noChangeAspect="1"/>
          </p:cNvGraphicFramePr>
          <p:nvPr>
            <p:extLst>
              <p:ext uri="{D42A27DB-BD31-4B8C-83A1-F6EECF244321}">
                <p14:modId xmlns:p14="http://schemas.microsoft.com/office/powerpoint/2010/main" val="3969110447"/>
              </p:ext>
            </p:extLst>
          </p:nvPr>
        </p:nvGraphicFramePr>
        <p:xfrm>
          <a:off x="4663440" y="1143000"/>
          <a:ext cx="3143250" cy="800742"/>
        </p:xfrm>
        <a:graphic>
          <a:graphicData uri="http://schemas.openxmlformats.org/presentationml/2006/ole">
            <mc:AlternateContent xmlns:mc="http://schemas.openxmlformats.org/markup-compatibility/2006">
              <mc:Choice xmlns:v="urn:schemas-microsoft-com:vml" Requires="v">
                <p:oleObj name="Equation" r:id="rId6" imgW="1282680" imgH="444240" progId="Equation.3">
                  <p:embed/>
                </p:oleObj>
              </mc:Choice>
              <mc:Fallback>
                <p:oleObj name="Equation" r:id="rId6" imgW="128268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3440" y="1143000"/>
                        <a:ext cx="3143250" cy="8007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3275374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solidFill>
                  <a:schemeClr val="accent1"/>
                </a:solidFill>
              </a:rPr>
              <a:t>Prepayment and Curtailment</a:t>
            </a:r>
          </a:p>
        </p:txBody>
      </p:sp>
      <p:sp>
        <p:nvSpPr>
          <p:cNvPr id="3" name="Content Placeholder 2"/>
          <p:cNvSpPr>
            <a:spLocks noGrp="1"/>
          </p:cNvSpPr>
          <p:nvPr>
            <p:ph idx="1"/>
          </p:nvPr>
        </p:nvSpPr>
        <p:spPr>
          <a:xfrm>
            <a:off x="457200" y="1143001"/>
            <a:ext cx="8229600" cy="4754879"/>
          </a:xfrm>
        </p:spPr>
        <p:txBody>
          <a:bodyPr>
            <a:normAutofit/>
          </a:bodyPr>
          <a:lstStyle/>
          <a:p>
            <a:pPr>
              <a:lnSpc>
                <a:spcPct val="100000"/>
              </a:lnSpc>
              <a:spcBef>
                <a:spcPts val="0"/>
              </a:spcBef>
            </a:pPr>
            <a:r>
              <a:rPr lang="en-US" b="1" u="sng" dirty="0"/>
              <a:t>Prepayment*:</a:t>
            </a:r>
            <a:r>
              <a:rPr lang="en-US" dirty="0"/>
              <a:t> homeowner pays off entire mortgage</a:t>
            </a:r>
          </a:p>
          <a:p>
            <a:pPr>
              <a:lnSpc>
                <a:spcPct val="100000"/>
              </a:lnSpc>
              <a:spcBef>
                <a:spcPts val="0"/>
              </a:spcBef>
            </a:pPr>
            <a:endParaRPr lang="en-US" b="1" u="sng" dirty="0"/>
          </a:p>
          <a:p>
            <a:pPr>
              <a:lnSpc>
                <a:spcPct val="100000"/>
              </a:lnSpc>
              <a:spcBef>
                <a:spcPts val="0"/>
              </a:spcBef>
            </a:pPr>
            <a:r>
              <a:rPr lang="en-US" b="1" u="sng" dirty="0"/>
              <a:t>Curtailment:</a:t>
            </a:r>
            <a:r>
              <a:rPr lang="en-US" dirty="0"/>
              <a:t> partial prepayment</a:t>
            </a:r>
          </a:p>
          <a:p>
            <a:pPr>
              <a:lnSpc>
                <a:spcPct val="100000"/>
              </a:lnSpc>
              <a:spcBef>
                <a:spcPts val="0"/>
              </a:spcBef>
            </a:pPr>
            <a:endParaRPr lang="en-US" dirty="0"/>
          </a:p>
          <a:p>
            <a:pPr lvl="1">
              <a:lnSpc>
                <a:spcPct val="100000"/>
              </a:lnSpc>
              <a:spcBef>
                <a:spcPts val="0"/>
              </a:spcBef>
            </a:pPr>
            <a:r>
              <a:rPr lang="en-US" dirty="0"/>
              <a:t>Behaviorally, curtailment is low initially; faster as time passes. </a:t>
            </a: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endParaRPr lang="en-US" b="1" dirty="0">
              <a:solidFill>
                <a:schemeClr val="accent1">
                  <a:lumMod val="75000"/>
                </a:schemeClr>
              </a:solidFill>
            </a:endParaRPr>
          </a:p>
          <a:p>
            <a:pPr lvl="1">
              <a:lnSpc>
                <a:spcPct val="100000"/>
              </a:lnSpc>
              <a:spcBef>
                <a:spcPts val="0"/>
              </a:spcBef>
            </a:pPr>
            <a:r>
              <a:rPr lang="en-US" b="1" dirty="0">
                <a:solidFill>
                  <a:schemeClr val="accent1">
                    <a:lumMod val="75000"/>
                  </a:schemeClr>
                </a:solidFill>
              </a:rPr>
              <a:t>Why?</a:t>
            </a:r>
          </a:p>
        </p:txBody>
      </p:sp>
      <p:sp>
        <p:nvSpPr>
          <p:cNvPr id="6" name="TextBox 5"/>
          <p:cNvSpPr txBox="1"/>
          <p:nvPr/>
        </p:nvSpPr>
        <p:spPr>
          <a:xfrm>
            <a:off x="609600" y="6080760"/>
            <a:ext cx="7848600" cy="457200"/>
          </a:xfrm>
          <a:prstGeom prst="rect">
            <a:avLst/>
          </a:prstGeom>
          <a:noFill/>
        </p:spPr>
        <p:txBody>
          <a:bodyPr wrap="square" rtlCol="0">
            <a:spAutoFit/>
          </a:bodyPr>
          <a:lstStyle/>
          <a:p>
            <a:r>
              <a:rPr lang="en-US" sz="1200" dirty="0"/>
              <a:t>* Note: Sometimes I will use the word Prepayment to mean paying off the entire mortgage. Sometimes I’ll use it to include both partial prepayment, and complete retirement of the mortgage. For example, when talking about “speeds”</a:t>
            </a:r>
          </a:p>
        </p:txBody>
      </p:sp>
      <p:pic>
        <p:nvPicPr>
          <p:cNvPr id="5" name="Picture 4">
            <a:extLst>
              <a:ext uri="{FF2B5EF4-FFF2-40B4-BE49-F238E27FC236}">
                <a16:creationId xmlns:a16="http://schemas.microsoft.com/office/drawing/2014/main" id="{428E82F7-D3AB-BD42-B9BC-0B2977FAA82A}"/>
              </a:ext>
            </a:extLst>
          </p:cNvPr>
          <p:cNvPicPr>
            <a:picLocks noChangeAspect="1" noChangeArrowheads="1"/>
          </p:cNvPicPr>
          <p:nvPr/>
        </p:nvPicPr>
        <p:blipFill>
          <a:blip r:embed="rId2" cstate="print"/>
          <a:srcRect/>
          <a:stretch>
            <a:fillRect/>
          </a:stretch>
        </p:blipFill>
        <p:spPr bwMode="auto">
          <a:xfrm>
            <a:off x="2428875" y="2468880"/>
            <a:ext cx="4210050" cy="2647950"/>
          </a:xfrm>
          <a:prstGeom prst="rect">
            <a:avLst/>
          </a:prstGeom>
          <a:noFill/>
          <a:ln w="9525">
            <a:noFill/>
            <a:miter lim="800000"/>
            <a:headEnd/>
            <a:tailEnd/>
          </a:ln>
        </p:spPr>
      </p:pic>
    </p:spTree>
    <p:extLst>
      <p:ext uri="{BB962C8B-B14F-4D97-AF65-F5344CB8AC3E}">
        <p14:creationId xmlns:p14="http://schemas.microsoft.com/office/powerpoint/2010/main" val="213940222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Curtailment</a:t>
            </a:r>
          </a:p>
        </p:txBody>
      </p:sp>
      <p:sp>
        <p:nvSpPr>
          <p:cNvPr id="3" name="Content Placeholder 2"/>
          <p:cNvSpPr>
            <a:spLocks noGrp="1"/>
          </p:cNvSpPr>
          <p:nvPr>
            <p:ph idx="1"/>
          </p:nvPr>
        </p:nvSpPr>
        <p:spPr>
          <a:xfrm>
            <a:off x="457200" y="1143001"/>
            <a:ext cx="8229600" cy="4267199"/>
          </a:xfrm>
        </p:spPr>
        <p:txBody>
          <a:bodyPr>
            <a:normAutofit/>
          </a:bodyPr>
          <a:lstStyle/>
          <a:p>
            <a:pPr lvl="1">
              <a:lnSpc>
                <a:spcPct val="100000"/>
              </a:lnSpc>
              <a:spcBef>
                <a:spcPts val="0"/>
              </a:spcBef>
            </a:pPr>
            <a:r>
              <a:rPr lang="en-US" dirty="0"/>
              <a:t>For a fixed rate mortgage, </a:t>
            </a:r>
            <a:r>
              <a:rPr lang="en-US" dirty="0">
                <a:solidFill>
                  <a:srgbClr val="FF0000"/>
                </a:solidFill>
              </a:rPr>
              <a:t>the size of the </a:t>
            </a:r>
            <a:r>
              <a:rPr lang="en-US" i="1" dirty="0">
                <a:solidFill>
                  <a:srgbClr val="FF0000"/>
                </a:solidFill>
              </a:rPr>
              <a:t>required monthly payment</a:t>
            </a:r>
            <a:r>
              <a:rPr lang="en-US" dirty="0">
                <a:solidFill>
                  <a:srgbClr val="FF0000"/>
                </a:solidFill>
              </a:rPr>
              <a:t> does not change </a:t>
            </a:r>
            <a:r>
              <a:rPr lang="en-US" dirty="0"/>
              <a:t>even if there has been curtailment in previous months!</a:t>
            </a:r>
          </a:p>
          <a:p>
            <a:pPr lvl="1">
              <a:lnSpc>
                <a:spcPct val="100000"/>
              </a:lnSpc>
              <a:spcBef>
                <a:spcPts val="0"/>
              </a:spcBef>
            </a:pPr>
            <a:endParaRPr lang="en-US" dirty="0"/>
          </a:p>
          <a:p>
            <a:pPr lvl="1">
              <a:lnSpc>
                <a:spcPct val="100000"/>
              </a:lnSpc>
              <a:spcBef>
                <a:spcPts val="0"/>
              </a:spcBef>
            </a:pPr>
            <a:endParaRPr lang="en-US" dirty="0"/>
          </a:p>
          <a:p>
            <a:pPr lvl="1">
              <a:lnSpc>
                <a:spcPct val="100000"/>
              </a:lnSpc>
              <a:spcBef>
                <a:spcPts val="0"/>
              </a:spcBef>
            </a:pPr>
            <a:r>
              <a:rPr lang="en-US" dirty="0"/>
              <a:t>Consequently, </a:t>
            </a:r>
            <a:r>
              <a:rPr lang="en-US" dirty="0">
                <a:solidFill>
                  <a:srgbClr val="FF0000"/>
                </a:solidFill>
              </a:rPr>
              <a:t>curtailment shortens the life of the mortgage</a:t>
            </a:r>
          </a:p>
          <a:p>
            <a:pPr lvl="2">
              <a:lnSpc>
                <a:spcPct val="100000"/>
              </a:lnSpc>
              <a:spcBef>
                <a:spcPts val="0"/>
              </a:spcBef>
            </a:pPr>
            <a:r>
              <a:rPr lang="en-US" dirty="0"/>
              <a:t>After a curtailment, if the borrower only pays the required monthly amount from that point onwards, Interest expense each month from that point onwards is smaller than originally calculated; principal repayments are larger than originally calculated</a:t>
            </a:r>
          </a:p>
          <a:p>
            <a:pPr lvl="1">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p:txBody>
      </p:sp>
    </p:spTree>
    <p:extLst>
      <p:ext uri="{BB962C8B-B14F-4D97-AF65-F5344CB8AC3E}">
        <p14:creationId xmlns:p14="http://schemas.microsoft.com/office/powerpoint/2010/main" val="358610341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Prepayment Measures</a:t>
            </a:r>
          </a:p>
        </p:txBody>
      </p:sp>
      <p:sp>
        <p:nvSpPr>
          <p:cNvPr id="3" name="Content Placeholder 2"/>
          <p:cNvSpPr>
            <a:spLocks noGrp="1"/>
          </p:cNvSpPr>
          <p:nvPr>
            <p:ph idx="1"/>
          </p:nvPr>
        </p:nvSpPr>
        <p:spPr>
          <a:xfrm>
            <a:off x="457200" y="1143001"/>
            <a:ext cx="8229600" cy="4267199"/>
          </a:xfrm>
        </p:spPr>
        <p:txBody>
          <a:bodyPr>
            <a:normAutofit/>
          </a:bodyPr>
          <a:lstStyle/>
          <a:p>
            <a:pPr>
              <a:lnSpc>
                <a:spcPct val="110000"/>
              </a:lnSpc>
              <a:spcBef>
                <a:spcPts val="0"/>
              </a:spcBef>
            </a:pPr>
            <a:r>
              <a:rPr lang="en-US" dirty="0"/>
              <a:t>The Most common measures for prepayment “speeds”: SMM, CPR, PSA</a:t>
            </a:r>
          </a:p>
          <a:p>
            <a:pPr>
              <a:lnSpc>
                <a:spcPct val="110000"/>
              </a:lnSpc>
              <a:spcBef>
                <a:spcPts val="0"/>
              </a:spcBef>
            </a:pPr>
            <a:endParaRPr lang="en-US" b="1" dirty="0"/>
          </a:p>
          <a:p>
            <a:pPr marL="285750" indent="-285750">
              <a:lnSpc>
                <a:spcPct val="110000"/>
              </a:lnSpc>
              <a:spcBef>
                <a:spcPts val="0"/>
              </a:spcBef>
              <a:buFont typeface="Wingdings" panose="05000000000000000000" pitchFamily="2" charset="2"/>
              <a:buChar char="Ø"/>
            </a:pPr>
            <a:r>
              <a:rPr lang="en-US" b="1" dirty="0"/>
              <a:t>SMM</a:t>
            </a:r>
            <a:r>
              <a:rPr lang="en-US" dirty="0"/>
              <a:t> “Single Monthly Mortality”: Amount of principal payments above the scheduled amount during a </a:t>
            </a:r>
            <a:r>
              <a:rPr lang="en-US" u="sng" dirty="0"/>
              <a:t>month</a:t>
            </a:r>
            <a:r>
              <a:rPr lang="en-US" dirty="0"/>
              <a:t> relative to the pool’s balance at the beginning of the month expressed as a percentage:</a:t>
            </a:r>
          </a:p>
          <a:p>
            <a:pPr marL="285750" indent="-285750">
              <a:lnSpc>
                <a:spcPct val="110000"/>
              </a:lnSpc>
              <a:spcBef>
                <a:spcPts val="0"/>
              </a:spcBef>
              <a:buFont typeface="Wingdings" panose="05000000000000000000" pitchFamily="2" charset="2"/>
              <a:buChar char="Ø"/>
            </a:pPr>
            <a:endParaRPr lang="en-US" dirty="0"/>
          </a:p>
          <a:p>
            <a:pPr marL="285750" indent="-285750">
              <a:lnSpc>
                <a:spcPct val="110000"/>
              </a:lnSpc>
              <a:spcBef>
                <a:spcPts val="0"/>
              </a:spcBef>
              <a:buFont typeface="Wingdings" panose="05000000000000000000" pitchFamily="2" charset="2"/>
              <a:buChar char="Ø"/>
            </a:pPr>
            <a:endParaRPr lang="en-US" dirty="0"/>
          </a:p>
          <a:p>
            <a:pPr marL="285750" indent="-285750">
              <a:lnSpc>
                <a:spcPct val="110000"/>
              </a:lnSpc>
              <a:spcBef>
                <a:spcPts val="0"/>
              </a:spcBef>
              <a:buFont typeface="Wingdings" panose="05000000000000000000" pitchFamily="2" charset="2"/>
              <a:buChar char="Ø"/>
            </a:pPr>
            <a:endParaRPr lang="en-US" dirty="0"/>
          </a:p>
          <a:p>
            <a:pPr marL="285750" indent="-285750">
              <a:lnSpc>
                <a:spcPct val="110000"/>
              </a:lnSpc>
              <a:spcBef>
                <a:spcPts val="0"/>
              </a:spcBef>
              <a:buFont typeface="Wingdings" panose="05000000000000000000" pitchFamily="2" charset="2"/>
              <a:buChar char="Ø"/>
            </a:pPr>
            <a:endParaRPr lang="en-US" dirty="0"/>
          </a:p>
          <a:p>
            <a:pPr marL="285750" indent="-285750">
              <a:lnSpc>
                <a:spcPct val="110000"/>
              </a:lnSpc>
              <a:spcBef>
                <a:spcPts val="0"/>
              </a:spcBef>
              <a:buFont typeface="Wingdings" panose="05000000000000000000" pitchFamily="2" charset="2"/>
              <a:buChar char="Ø"/>
            </a:pPr>
            <a:r>
              <a:rPr lang="en-US" b="1" dirty="0"/>
              <a:t>CPR</a:t>
            </a:r>
            <a:r>
              <a:rPr lang="en-US" dirty="0"/>
              <a:t> “Conditional Prepayment Rate”: an </a:t>
            </a:r>
            <a:r>
              <a:rPr lang="en-US" u="sng" dirty="0"/>
              <a:t>annualized</a:t>
            </a:r>
            <a:r>
              <a:rPr lang="en-US" dirty="0"/>
              <a:t> measure (assuming prepayments are constant through the year). Some quote CPRs in percents: “20% CPR”; some quote unit-less: “20 CPR”</a:t>
            </a:r>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a:p>
            <a:pPr lvl="2">
              <a:lnSpc>
                <a:spcPct val="110000"/>
              </a:lnSpc>
              <a:spcBef>
                <a:spcPts val="0"/>
              </a:spcBef>
            </a:pPr>
            <a:r>
              <a:rPr lang="en-US" dirty="0"/>
              <a:t>FYI: The number of months it takes for a 6.5% 30-year mortgage to </a:t>
            </a:r>
            <a:r>
              <a:rPr lang="en-US" dirty="0" err="1"/>
              <a:t>paydown</a:t>
            </a:r>
            <a:r>
              <a:rPr lang="en-US" dirty="0"/>
              <a:t> to </a:t>
            </a:r>
            <a:r>
              <a:rPr lang="en-US" b="1" u="sng" dirty="0"/>
              <a:t>factors</a:t>
            </a:r>
            <a:r>
              <a:rPr lang="en-US" dirty="0"/>
              <a:t> of 0.75, 0.50, 0.25 &amp; 0.00</a:t>
            </a:r>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p:txBody>
      </p:sp>
      <p:graphicFrame>
        <p:nvGraphicFramePr>
          <p:cNvPr id="54274" name="Object 2"/>
          <p:cNvGraphicFramePr>
            <a:graphicFrameLocks noChangeAspect="1"/>
          </p:cNvGraphicFramePr>
          <p:nvPr/>
        </p:nvGraphicFramePr>
        <p:xfrm>
          <a:off x="2743201" y="2103120"/>
          <a:ext cx="4297680" cy="601186"/>
        </p:xfrm>
        <a:graphic>
          <a:graphicData uri="http://schemas.openxmlformats.org/presentationml/2006/ole">
            <mc:AlternateContent xmlns:mc="http://schemas.openxmlformats.org/markup-compatibility/2006">
              <mc:Choice xmlns:v="urn:schemas-microsoft-com:vml" Requires="v">
                <p:oleObj name="Equation" r:id="rId2" imgW="3085920" imgH="431640" progId="Equation.3">
                  <p:embed/>
                </p:oleObj>
              </mc:Choice>
              <mc:Fallback>
                <p:oleObj name="Equation" r:id="rId2" imgW="3085920" imgH="431640" progId="Equation.3">
                  <p:embed/>
                  <p:pic>
                    <p:nvPicPr>
                      <p:cNvPr id="542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2103120"/>
                        <a:ext cx="4297680" cy="601186"/>
                      </a:xfrm>
                      <a:prstGeom prst="rect">
                        <a:avLst/>
                      </a:prstGeom>
                      <a:noFill/>
                    </p:spPr>
                  </p:pic>
                </p:oleObj>
              </mc:Fallback>
            </mc:AlternateContent>
          </a:graphicData>
        </a:graphic>
      </p:graphicFrame>
      <p:graphicFrame>
        <p:nvGraphicFramePr>
          <p:cNvPr id="54275" name="Object 2"/>
          <p:cNvGraphicFramePr>
            <a:graphicFrameLocks noChangeAspect="1"/>
          </p:cNvGraphicFramePr>
          <p:nvPr>
            <p:extLst>
              <p:ext uri="{D42A27DB-BD31-4B8C-83A1-F6EECF244321}">
                <p14:modId xmlns:p14="http://schemas.microsoft.com/office/powerpoint/2010/main" val="977954407"/>
              </p:ext>
            </p:extLst>
          </p:nvPr>
        </p:nvGraphicFramePr>
        <p:xfrm>
          <a:off x="3726181" y="3666518"/>
          <a:ext cx="2331720" cy="301539"/>
        </p:xfrm>
        <a:graphic>
          <a:graphicData uri="http://schemas.openxmlformats.org/presentationml/2006/ole">
            <mc:AlternateContent xmlns:mc="http://schemas.openxmlformats.org/markup-compatibility/2006">
              <mc:Choice xmlns:v="urn:schemas-microsoft-com:vml" Requires="v">
                <p:oleObj name="Equation" r:id="rId4" imgW="1765080" imgH="228600" progId="Equation.3">
                  <p:embed/>
                </p:oleObj>
              </mc:Choice>
              <mc:Fallback>
                <p:oleObj name="Equation" r:id="rId4" imgW="1765080" imgH="228600" progId="Equation.3">
                  <p:embed/>
                  <p:pic>
                    <p:nvPicPr>
                      <p:cNvPr id="5427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6181" y="3666518"/>
                        <a:ext cx="2331720" cy="301539"/>
                      </a:xfrm>
                      <a:prstGeom prst="rect">
                        <a:avLst/>
                      </a:prstGeom>
                      <a:noFill/>
                    </p:spPr>
                  </p:pic>
                </p:oleObj>
              </mc:Fallback>
            </mc:AlternateContent>
          </a:graphicData>
        </a:graphic>
      </p:graphicFrame>
      <p:pic>
        <p:nvPicPr>
          <p:cNvPr id="7" name="Picture 118"/>
          <p:cNvPicPr>
            <a:picLocks noChangeAspect="1" noChangeArrowheads="1"/>
          </p:cNvPicPr>
          <p:nvPr/>
        </p:nvPicPr>
        <p:blipFill>
          <a:blip r:embed="rId6" cstate="print"/>
          <a:srcRect/>
          <a:stretch>
            <a:fillRect/>
          </a:stretch>
        </p:blipFill>
        <p:spPr bwMode="auto">
          <a:xfrm>
            <a:off x="2453641" y="4874577"/>
            <a:ext cx="4876800" cy="1617663"/>
          </a:xfrm>
          <a:prstGeom prst="rect">
            <a:avLst/>
          </a:prstGeom>
          <a:noFill/>
          <a:ln w="9525">
            <a:noFill/>
            <a:miter lim="800000"/>
            <a:headEnd/>
            <a:tailEnd/>
          </a:ln>
        </p:spPr>
      </p:pic>
    </p:spTree>
    <p:extLst>
      <p:ext uri="{BB962C8B-B14F-4D97-AF65-F5344CB8AC3E}">
        <p14:creationId xmlns:p14="http://schemas.microsoft.com/office/powerpoint/2010/main" val="59034413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Clarification of “unscheduled” principal payments</a:t>
            </a:r>
          </a:p>
        </p:txBody>
      </p:sp>
      <p:sp>
        <p:nvSpPr>
          <p:cNvPr id="3" name="Content Placeholder 2"/>
          <p:cNvSpPr>
            <a:spLocks noGrp="1"/>
          </p:cNvSpPr>
          <p:nvPr>
            <p:ph idx="1"/>
          </p:nvPr>
        </p:nvSpPr>
        <p:spPr>
          <a:xfrm>
            <a:off x="457200" y="1143001"/>
            <a:ext cx="8229600" cy="4267199"/>
          </a:xfrm>
        </p:spPr>
        <p:txBody>
          <a:bodyPr>
            <a:normAutofit/>
          </a:bodyPr>
          <a:lstStyle/>
          <a:p>
            <a:pPr>
              <a:lnSpc>
                <a:spcPct val="110000"/>
              </a:lnSpc>
              <a:spcBef>
                <a:spcPts val="0"/>
              </a:spcBef>
            </a:pPr>
            <a:r>
              <a:rPr lang="en-US" dirty="0"/>
              <a:t>Regarding the first formula on the previous slide, keep in mind that: </a:t>
            </a:r>
          </a:p>
          <a:p>
            <a:pPr>
              <a:lnSpc>
                <a:spcPct val="110000"/>
              </a:lnSpc>
              <a:spcBef>
                <a:spcPts val="0"/>
              </a:spcBef>
            </a:pPr>
            <a:endParaRPr lang="en-US" dirty="0"/>
          </a:p>
          <a:p>
            <a:pPr marL="285750" indent="-285750">
              <a:lnSpc>
                <a:spcPct val="110000"/>
              </a:lnSpc>
              <a:spcBef>
                <a:spcPts val="0"/>
              </a:spcBef>
              <a:buFont typeface="Wingdings" pitchFamily="2" charset="2"/>
              <a:buChar char="Ø"/>
            </a:pPr>
            <a:r>
              <a:rPr lang="en-US" i="1" dirty="0"/>
              <a:t>Unscheduled</a:t>
            </a:r>
            <a:r>
              <a:rPr lang="en-US" dirty="0"/>
              <a:t> principal payment is the difference between the total principal payment that month minus the </a:t>
            </a:r>
            <a:r>
              <a:rPr lang="en-US" i="1" dirty="0"/>
              <a:t>scheduled</a:t>
            </a:r>
            <a:r>
              <a:rPr lang="en-US" dirty="0"/>
              <a:t> principal payment that month</a:t>
            </a:r>
          </a:p>
          <a:p>
            <a:pPr marL="285750" indent="-285750">
              <a:lnSpc>
                <a:spcPct val="110000"/>
              </a:lnSpc>
              <a:spcBef>
                <a:spcPts val="0"/>
              </a:spcBef>
              <a:buFont typeface="Wingdings" pitchFamily="2" charset="2"/>
              <a:buChar char="Ø"/>
            </a:pPr>
            <a:endParaRPr lang="en-US" dirty="0"/>
          </a:p>
          <a:p>
            <a:pPr marL="285750" indent="-285750">
              <a:lnSpc>
                <a:spcPct val="110000"/>
              </a:lnSpc>
              <a:spcBef>
                <a:spcPts val="0"/>
              </a:spcBef>
              <a:buFont typeface="Wingdings" pitchFamily="2" charset="2"/>
              <a:buChar char="Ø"/>
            </a:pPr>
            <a:r>
              <a:rPr lang="en-US" dirty="0"/>
              <a:t>As noted a few slides ago, the amount of scheduled principal payment in a given month is impacted by curtailments prior to that month because:</a:t>
            </a:r>
          </a:p>
          <a:p>
            <a:pPr marL="285750" indent="-285750">
              <a:lnSpc>
                <a:spcPct val="110000"/>
              </a:lnSpc>
              <a:spcBef>
                <a:spcPts val="0"/>
              </a:spcBef>
              <a:buFont typeface="Wingdings" pitchFamily="2" charset="2"/>
              <a:buChar char="Ø"/>
            </a:pPr>
            <a:endParaRPr lang="en-US" dirty="0"/>
          </a:p>
          <a:p>
            <a:pPr marL="571500" lvl="1" indent="-342900">
              <a:lnSpc>
                <a:spcPct val="110000"/>
              </a:lnSpc>
              <a:spcBef>
                <a:spcPts val="0"/>
              </a:spcBef>
              <a:buFont typeface="+mj-lt"/>
              <a:buAutoNum type="arabicParenR"/>
            </a:pPr>
            <a:r>
              <a:rPr lang="en-US" dirty="0">
                <a:solidFill>
                  <a:schemeClr val="accent1"/>
                </a:solidFill>
              </a:rPr>
              <a:t>The </a:t>
            </a:r>
            <a:r>
              <a:rPr lang="en-US" i="1" dirty="0">
                <a:solidFill>
                  <a:schemeClr val="accent1"/>
                </a:solidFill>
              </a:rPr>
              <a:t>required monthly payment </a:t>
            </a:r>
            <a:r>
              <a:rPr lang="en-US" dirty="0">
                <a:solidFill>
                  <a:schemeClr val="accent1"/>
                </a:solidFill>
              </a:rPr>
              <a:t>“B” is calculated at the time a mortgage is originated, and this amount </a:t>
            </a:r>
            <a:r>
              <a:rPr lang="en-US" i="1" dirty="0">
                <a:solidFill>
                  <a:schemeClr val="accent1"/>
                </a:solidFill>
              </a:rPr>
              <a:t>does not change throughout the life of the mortgage</a:t>
            </a:r>
            <a:r>
              <a:rPr lang="en-US" dirty="0">
                <a:solidFill>
                  <a:schemeClr val="accent1"/>
                </a:solidFill>
              </a:rPr>
              <a:t>*</a:t>
            </a:r>
          </a:p>
          <a:p>
            <a:pPr marL="571500" lvl="1" indent="-342900">
              <a:lnSpc>
                <a:spcPct val="110000"/>
              </a:lnSpc>
              <a:spcBef>
                <a:spcPts val="0"/>
              </a:spcBef>
              <a:buFont typeface="+mj-lt"/>
              <a:buAutoNum type="arabicParenR"/>
            </a:pPr>
            <a:endParaRPr lang="en-US" dirty="0"/>
          </a:p>
          <a:p>
            <a:pPr marL="571500" lvl="1" indent="-342900">
              <a:lnSpc>
                <a:spcPct val="110000"/>
              </a:lnSpc>
              <a:spcBef>
                <a:spcPts val="0"/>
              </a:spcBef>
              <a:buFont typeface="+mj-lt"/>
              <a:buAutoNum type="arabicParenR"/>
            </a:pPr>
            <a:r>
              <a:rPr lang="en-US" dirty="0"/>
              <a:t>If there has been curtailment in the past, then </a:t>
            </a:r>
          </a:p>
          <a:p>
            <a:pPr marL="742950" lvl="2" indent="-285750">
              <a:lnSpc>
                <a:spcPct val="110000"/>
              </a:lnSpc>
              <a:spcBef>
                <a:spcPts val="0"/>
              </a:spcBef>
            </a:pPr>
            <a:r>
              <a:rPr lang="en-US" dirty="0"/>
              <a:t>The remaining balance M</a:t>
            </a:r>
            <a:r>
              <a:rPr lang="en-US" baseline="-25000" dirty="0"/>
              <a:t>k-1</a:t>
            </a:r>
            <a:r>
              <a:rPr lang="en-US" dirty="0"/>
              <a:t> is smaller (than if there had never been curtailment)</a:t>
            </a:r>
          </a:p>
          <a:p>
            <a:pPr marL="742950" lvl="2" indent="-285750">
              <a:lnSpc>
                <a:spcPct val="110000"/>
              </a:lnSpc>
              <a:spcBef>
                <a:spcPts val="0"/>
              </a:spcBef>
            </a:pPr>
            <a:r>
              <a:rPr lang="en-US" dirty="0"/>
              <a:t>The interest portion “</a:t>
            </a:r>
            <a:r>
              <a:rPr lang="en-US" dirty="0">
                <a:latin typeface="Imprint MT Shadow" pitchFamily="82" charset="77"/>
              </a:rPr>
              <a:t>I</a:t>
            </a:r>
            <a:r>
              <a:rPr lang="en-US" dirty="0"/>
              <a:t>” this month will be smaller (than if …)</a:t>
            </a:r>
          </a:p>
          <a:p>
            <a:pPr marL="742950" lvl="2" indent="-285750">
              <a:lnSpc>
                <a:spcPct val="110000"/>
              </a:lnSpc>
              <a:spcBef>
                <a:spcPts val="0"/>
              </a:spcBef>
            </a:pPr>
            <a:r>
              <a:rPr lang="en-US" dirty="0"/>
              <a:t>The scheduled principal portion of the required monthly payment will be larger (than if …)</a:t>
            </a:r>
          </a:p>
          <a:p>
            <a:pPr marL="742950" lvl="2" indent="-285750">
              <a:lnSpc>
                <a:spcPct val="110000"/>
              </a:lnSpc>
              <a:spcBef>
                <a:spcPts val="0"/>
              </a:spcBef>
            </a:pPr>
            <a:r>
              <a:rPr lang="en-US" dirty="0"/>
              <a:t>The </a:t>
            </a:r>
            <a:r>
              <a:rPr lang="en-US" i="1" dirty="0"/>
              <a:t>Scheduled Balance </a:t>
            </a:r>
            <a:r>
              <a:rPr lang="en-US" dirty="0"/>
              <a:t>is smaller (than if …)</a:t>
            </a:r>
          </a:p>
          <a:p>
            <a:pPr marL="285750" indent="-285750">
              <a:lnSpc>
                <a:spcPct val="110000"/>
              </a:lnSpc>
              <a:spcBef>
                <a:spcPts val="0"/>
              </a:spcBef>
              <a:buFont typeface="Wingdings" pitchFamily="2" charset="2"/>
              <a:buChar char="Ø"/>
            </a:pPr>
            <a:endParaRPr lang="en-US" dirty="0"/>
          </a:p>
          <a:p>
            <a:pPr>
              <a:lnSpc>
                <a:spcPct val="110000"/>
              </a:lnSpc>
              <a:spcBef>
                <a:spcPts val="0"/>
              </a:spcBef>
            </a:pPr>
            <a:endParaRPr lang="en-US" b="1" dirty="0"/>
          </a:p>
          <a:p>
            <a:pPr>
              <a:lnSpc>
                <a:spcPct val="110000"/>
              </a:lnSpc>
              <a:spcBef>
                <a:spcPts val="0"/>
              </a:spcBef>
              <a:buNone/>
            </a:pPr>
            <a:endParaRPr lang="en-US" dirty="0"/>
          </a:p>
          <a:p>
            <a:pPr>
              <a:lnSpc>
                <a:spcPct val="110000"/>
              </a:lnSpc>
              <a:spcBef>
                <a:spcPts val="0"/>
              </a:spcBef>
            </a:pPr>
            <a:endParaRPr lang="en-US" dirty="0"/>
          </a:p>
        </p:txBody>
      </p:sp>
      <p:sp>
        <p:nvSpPr>
          <p:cNvPr id="4" name="Rectangle 3">
            <a:extLst>
              <a:ext uri="{FF2B5EF4-FFF2-40B4-BE49-F238E27FC236}">
                <a16:creationId xmlns:a16="http://schemas.microsoft.com/office/drawing/2014/main" id="{2C11AC6D-AF6E-2945-B190-D6024E45B0E0}"/>
              </a:ext>
            </a:extLst>
          </p:cNvPr>
          <p:cNvSpPr/>
          <p:nvPr/>
        </p:nvSpPr>
        <p:spPr>
          <a:xfrm>
            <a:off x="448056" y="5938242"/>
            <a:ext cx="8229600" cy="553998"/>
          </a:xfrm>
          <a:prstGeom prst="rect">
            <a:avLst/>
          </a:prstGeom>
        </p:spPr>
        <p:txBody>
          <a:bodyPr wrap="square">
            <a:spAutoFit/>
          </a:bodyPr>
          <a:lstStyle/>
          <a:p>
            <a:r>
              <a:rPr lang="en-US" dirty="0"/>
              <a:t>* </a:t>
            </a:r>
            <a:r>
              <a:rPr lang="en-US" sz="1200" dirty="0"/>
              <a:t>except for the last payment, because if there has been curtailment, it is almost certain that the last payment will be smaller than the required monthly payment</a:t>
            </a:r>
          </a:p>
        </p:txBody>
      </p:sp>
    </p:spTree>
    <p:extLst>
      <p:ext uri="{BB962C8B-B14F-4D97-AF65-F5344CB8AC3E}">
        <p14:creationId xmlns:p14="http://schemas.microsoft.com/office/powerpoint/2010/main" val="31292928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PSA Prepayment Vector</a:t>
            </a:r>
          </a:p>
        </p:txBody>
      </p:sp>
      <p:sp>
        <p:nvSpPr>
          <p:cNvPr id="3" name="Content Placeholder 2"/>
          <p:cNvSpPr>
            <a:spLocks noGrp="1"/>
          </p:cNvSpPr>
          <p:nvPr>
            <p:ph idx="1"/>
          </p:nvPr>
        </p:nvSpPr>
        <p:spPr/>
        <p:txBody>
          <a:bodyPr>
            <a:normAutofit/>
          </a:bodyPr>
          <a:lstStyle/>
          <a:p>
            <a:pPr marL="285750" indent="-285750">
              <a:lnSpc>
                <a:spcPct val="110000"/>
              </a:lnSpc>
              <a:spcBef>
                <a:spcPts val="0"/>
              </a:spcBef>
              <a:buFont typeface="Wingdings" panose="05000000000000000000" pitchFamily="2" charset="2"/>
              <a:buChar char="Ø"/>
            </a:pPr>
            <a:r>
              <a:rPr lang="en-US" b="1" dirty="0"/>
              <a:t>PSA</a:t>
            </a:r>
            <a:r>
              <a:rPr lang="en-US" dirty="0"/>
              <a:t> (“Public Securities Association”). A prepayment speed of 100 PSA is a CPR vector that ramps up from 0.2% CPR to 6% CPR over 30 months as a function of seasoning, and then is constant at 6% for the remainder of the life</a:t>
            </a:r>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a:p>
            <a:pPr>
              <a:lnSpc>
                <a:spcPct val="110000"/>
              </a:lnSpc>
              <a:spcBef>
                <a:spcPts val="0"/>
              </a:spcBef>
            </a:pPr>
            <a:endParaRPr lang="en-US" dirty="0"/>
          </a:p>
          <a:p>
            <a:pPr lvl="2">
              <a:lnSpc>
                <a:spcPct val="110000"/>
              </a:lnSpc>
              <a:spcBef>
                <a:spcPts val="0"/>
              </a:spcBef>
            </a:pPr>
            <a:r>
              <a:rPr lang="en-US" dirty="0"/>
              <a:t>Often expressed unit-less as a multiple of the base-case PSA vector e.g. the 200 PSA vector is twice as large as the 100 PSA vector</a:t>
            </a:r>
          </a:p>
          <a:p>
            <a:pPr>
              <a:lnSpc>
                <a:spcPct val="110000"/>
              </a:lnSpc>
              <a:spcBef>
                <a:spcPts val="0"/>
              </a:spcBef>
            </a:pPr>
            <a:endParaRPr lang="en-US" dirty="0"/>
          </a:p>
        </p:txBody>
      </p:sp>
      <p:pic>
        <p:nvPicPr>
          <p:cNvPr id="55298" name="Picture 2"/>
          <p:cNvPicPr>
            <a:picLocks noChangeAspect="1" noChangeArrowheads="1"/>
          </p:cNvPicPr>
          <p:nvPr/>
        </p:nvPicPr>
        <p:blipFill>
          <a:blip r:embed="rId2" cstate="print"/>
          <a:srcRect/>
          <a:stretch>
            <a:fillRect/>
          </a:stretch>
        </p:blipFill>
        <p:spPr bwMode="auto">
          <a:xfrm>
            <a:off x="3154680" y="2011680"/>
            <a:ext cx="3510915" cy="2120687"/>
          </a:xfrm>
          <a:prstGeom prst="rect">
            <a:avLst/>
          </a:prstGeom>
          <a:noFill/>
          <a:ln w="9525">
            <a:noFill/>
            <a:miter lim="800000"/>
            <a:headEnd/>
            <a:tailEnd/>
          </a:ln>
        </p:spPr>
      </p:pic>
    </p:spTree>
    <p:extLst>
      <p:ext uri="{BB962C8B-B14F-4D97-AF65-F5344CB8AC3E}">
        <p14:creationId xmlns:p14="http://schemas.microsoft.com/office/powerpoint/2010/main" val="4111724836"/>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086699-4074-1943-B515-BBC2928B33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088" y="1783080"/>
            <a:ext cx="7016232" cy="4593415"/>
          </a:xfrm>
          <a:prstGeom prst="rect">
            <a:avLst/>
          </a:prstGeom>
        </p:spPr>
      </p:pic>
      <p:sp>
        <p:nvSpPr>
          <p:cNvPr id="2" name="Title 1"/>
          <p:cNvSpPr>
            <a:spLocks noGrp="1"/>
          </p:cNvSpPr>
          <p:nvPr>
            <p:ph type="title"/>
          </p:nvPr>
        </p:nvSpPr>
        <p:spPr/>
        <p:txBody>
          <a:bodyPr/>
          <a:lstStyle/>
          <a:p>
            <a:r>
              <a:rPr lang="en-US" dirty="0">
                <a:solidFill>
                  <a:srgbClr val="B4425D"/>
                </a:solidFill>
              </a:rPr>
              <a:t>Market Insights: Treasury trading volume (</a:t>
            </a:r>
            <a:r>
              <a:rPr lang="en-US" b="0" dirty="0">
                <a:solidFill>
                  <a:srgbClr val="92D050"/>
                </a:solidFill>
              </a:rPr>
              <a:t>March</a:t>
            </a:r>
            <a:r>
              <a:rPr lang="en-US" dirty="0">
                <a:solidFill>
                  <a:srgbClr val="FFC000"/>
                </a:solidFill>
              </a:rPr>
              <a:t> </a:t>
            </a:r>
            <a:r>
              <a:rPr lang="en-US" dirty="0">
                <a:solidFill>
                  <a:srgbClr val="92D050"/>
                </a:solidFill>
              </a:rPr>
              <a:t>2023</a:t>
            </a:r>
            <a:r>
              <a:rPr lang="en-US" dirty="0">
                <a:solidFill>
                  <a:srgbClr val="B4425D"/>
                </a:solidFill>
              </a:rPr>
              <a:t>)</a:t>
            </a:r>
          </a:p>
        </p:txBody>
      </p:sp>
      <p:sp>
        <p:nvSpPr>
          <p:cNvPr id="3" name="Content Placeholder 2"/>
          <p:cNvSpPr>
            <a:spLocks noGrp="1"/>
          </p:cNvSpPr>
          <p:nvPr>
            <p:ph idx="1"/>
          </p:nvPr>
        </p:nvSpPr>
        <p:spPr>
          <a:xfrm>
            <a:off x="457197" y="1554162"/>
            <a:ext cx="8220456" cy="4709477"/>
          </a:xfrm>
        </p:spPr>
        <p:txBody>
          <a:bodyPr>
            <a:normAutofit/>
          </a:bodyPr>
          <a:lstStyle/>
          <a:p>
            <a:pPr lvl="1">
              <a:spcBef>
                <a:spcPts val="0"/>
              </a:spcBef>
            </a:pPr>
            <a:r>
              <a:rPr lang="en-US" dirty="0">
                <a:solidFill>
                  <a:schemeClr val="tx1">
                    <a:lumMod val="50000"/>
                    <a:lumOff val="50000"/>
                  </a:schemeClr>
                </a:solidFill>
              </a:rPr>
              <a:t>Trading volume spiked </a:t>
            </a:r>
            <a:r>
              <a:rPr lang="en-US" dirty="0">
                <a:solidFill>
                  <a:srgbClr val="92D050"/>
                </a:solidFill>
              </a:rPr>
              <a:t>&gt;$1.2Trillion</a:t>
            </a:r>
          </a:p>
          <a:p>
            <a:pPr lvl="2">
              <a:spcBef>
                <a:spcPts val="0"/>
              </a:spcBef>
            </a:pPr>
            <a:endParaRPr lang="en-US" i="1" dirty="0"/>
          </a:p>
          <a:p>
            <a:pPr lvl="1">
              <a:spcBef>
                <a:spcPts val="0"/>
              </a:spcBef>
            </a:pPr>
            <a:endParaRPr lang="en-US" i="1" dirty="0"/>
          </a:p>
          <a:p>
            <a:pPr lvl="1">
              <a:spcBef>
                <a:spcPts val="0"/>
              </a:spcBef>
            </a:pPr>
            <a:endParaRPr lang="en-US" dirty="0"/>
          </a:p>
        </p:txBody>
      </p:sp>
      <p:sp>
        <p:nvSpPr>
          <p:cNvPr id="4" name="Rectangle 3">
            <a:extLst>
              <a:ext uri="{FF2B5EF4-FFF2-40B4-BE49-F238E27FC236}">
                <a16:creationId xmlns:a16="http://schemas.microsoft.com/office/drawing/2014/main" id="{E33AE1B0-2842-A24F-B94D-8D0176F94529}"/>
              </a:ext>
            </a:extLst>
          </p:cNvPr>
          <p:cNvSpPr/>
          <p:nvPr/>
        </p:nvSpPr>
        <p:spPr>
          <a:xfrm>
            <a:off x="5760720" y="2468880"/>
            <a:ext cx="365760" cy="3474720"/>
          </a:xfrm>
          <a:prstGeom prst="rect">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0AFDF7-90F7-1F45-ABCC-44D5FDB9C4BA}"/>
              </a:ext>
            </a:extLst>
          </p:cNvPr>
          <p:cNvSpPr/>
          <p:nvPr/>
        </p:nvSpPr>
        <p:spPr>
          <a:xfrm>
            <a:off x="457196" y="6550223"/>
            <a:ext cx="7452363" cy="276999"/>
          </a:xfrm>
          <a:prstGeom prst="rect">
            <a:avLst/>
          </a:prstGeom>
        </p:spPr>
        <p:txBody>
          <a:bodyPr wrap="square">
            <a:spAutoFit/>
          </a:bodyPr>
          <a:lstStyle/>
          <a:p>
            <a:r>
              <a:rPr lang="en-US" sz="1200" dirty="0"/>
              <a:t>Source: </a:t>
            </a:r>
            <a:r>
              <a:rPr lang="en-US" sz="1200" dirty="0">
                <a:hlinkClick r:id="rId3"/>
              </a:rPr>
              <a:t>https://www.ft.com/content/5b5dacde-1a59-499b-acfd-e9a856b43255</a:t>
            </a:r>
            <a:endParaRPr lang="en-US" sz="1200" dirty="0"/>
          </a:p>
        </p:txBody>
      </p:sp>
    </p:spTree>
    <p:extLst>
      <p:ext uri="{BB962C8B-B14F-4D97-AF65-F5344CB8AC3E}">
        <p14:creationId xmlns:p14="http://schemas.microsoft.com/office/powerpoint/2010/main" val="578595845"/>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prepayment on WAL</a:t>
            </a:r>
          </a:p>
        </p:txBody>
      </p:sp>
      <p:sp>
        <p:nvSpPr>
          <p:cNvPr id="3" name="Content Placeholder 2"/>
          <p:cNvSpPr>
            <a:spLocks noGrp="1"/>
          </p:cNvSpPr>
          <p:nvPr>
            <p:ph idx="1"/>
          </p:nvPr>
        </p:nvSpPr>
        <p:spPr>
          <a:xfrm>
            <a:off x="457197" y="1554163"/>
            <a:ext cx="8220456" cy="4251960"/>
          </a:xfrm>
        </p:spPr>
        <p:txBody>
          <a:bodyPr/>
          <a:lstStyle/>
          <a:p>
            <a:pPr marL="285750" indent="-285750">
              <a:lnSpc>
                <a:spcPct val="100000"/>
              </a:lnSpc>
              <a:spcBef>
                <a:spcPts val="0"/>
              </a:spcBef>
              <a:buFont typeface="Wingdings" panose="05000000000000000000" pitchFamily="2" charset="2"/>
              <a:buChar char="Ø"/>
            </a:pPr>
            <a:r>
              <a:rPr lang="en-US" dirty="0"/>
              <a:t>The average life on a newly issued mortgage is expected to be around 7 years</a:t>
            </a:r>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r>
              <a:rPr lang="en-US" dirty="0"/>
              <a:t>Faster Prepayments accelerate the cash flows / become much more front-loaded when speeds increase</a:t>
            </a:r>
          </a:p>
          <a:p>
            <a:pPr>
              <a:lnSpc>
                <a:spcPct val="100000"/>
              </a:lnSpc>
              <a:spcBef>
                <a:spcPts val="0"/>
              </a:spcBef>
            </a:pPr>
            <a:endParaRPr lang="en-US" dirty="0"/>
          </a:p>
        </p:txBody>
      </p:sp>
      <p:sp>
        <p:nvSpPr>
          <p:cNvPr id="5" name="TextBox 4"/>
          <p:cNvSpPr txBox="1"/>
          <p:nvPr/>
        </p:nvSpPr>
        <p:spPr>
          <a:xfrm>
            <a:off x="1295400" y="2682240"/>
            <a:ext cx="2721642" cy="307777"/>
          </a:xfrm>
          <a:prstGeom prst="rect">
            <a:avLst/>
          </a:prstGeom>
          <a:noFill/>
        </p:spPr>
        <p:txBody>
          <a:bodyPr wrap="none" rtlCol="0">
            <a:spAutoFit/>
          </a:bodyPr>
          <a:lstStyle/>
          <a:p>
            <a:r>
              <a:rPr lang="en-US" sz="1400" b="1" dirty="0"/>
              <a:t>150% PSA (9 CPR after 30 months)</a:t>
            </a:r>
          </a:p>
        </p:txBody>
      </p:sp>
      <p:sp>
        <p:nvSpPr>
          <p:cNvPr id="9" name="TextBox 8"/>
          <p:cNvSpPr txBox="1"/>
          <p:nvPr/>
        </p:nvSpPr>
        <p:spPr>
          <a:xfrm>
            <a:off x="5460902" y="2704938"/>
            <a:ext cx="2813014" cy="307777"/>
          </a:xfrm>
          <a:prstGeom prst="rect">
            <a:avLst/>
          </a:prstGeom>
          <a:noFill/>
        </p:spPr>
        <p:txBody>
          <a:bodyPr wrap="none" rtlCol="0">
            <a:spAutoFit/>
          </a:bodyPr>
          <a:lstStyle/>
          <a:p>
            <a:r>
              <a:rPr lang="en-US" sz="1400" b="1" dirty="0"/>
              <a:t>600% PSA (36 CPR after 30 months)</a:t>
            </a:r>
          </a:p>
        </p:txBody>
      </p:sp>
      <p:pic>
        <p:nvPicPr>
          <p:cNvPr id="583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15615"/>
            <a:ext cx="399097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788" y="3012715"/>
            <a:ext cx="399097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13792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Impact of Interest Rates on Prepayment and on Convexity</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Prepayments are correlated with interest rate movements</a:t>
            </a:r>
          </a:p>
          <a:p>
            <a:pPr lvl="1">
              <a:lnSpc>
                <a:spcPct val="100000"/>
              </a:lnSpc>
              <a:spcBef>
                <a:spcPts val="0"/>
              </a:spcBef>
            </a:pPr>
            <a:r>
              <a:rPr lang="en-US" dirty="0"/>
              <a:t>Rates fall: homeowners refinance their mortgages</a:t>
            </a:r>
          </a:p>
          <a:p>
            <a:pPr lvl="1">
              <a:lnSpc>
                <a:spcPct val="100000"/>
              </a:lnSpc>
              <a:spcBef>
                <a:spcPts val="0"/>
              </a:spcBef>
            </a:pPr>
            <a:r>
              <a:rPr lang="en-US" dirty="0"/>
              <a:t>Rates rise: refinancing decreases and prepayments slow down</a:t>
            </a:r>
          </a:p>
          <a:p>
            <a:pPr lvl="1">
              <a:lnSpc>
                <a:spcPct val="100000"/>
              </a:lnSpc>
              <a:spcBef>
                <a:spcPts val="0"/>
              </a:spcBef>
            </a:pPr>
            <a:endParaRPr lang="en-US" dirty="0"/>
          </a:p>
          <a:p>
            <a:pPr lvl="1">
              <a:lnSpc>
                <a:spcPct val="100000"/>
              </a:lnSpc>
              <a:spcBef>
                <a:spcPts val="0"/>
              </a:spcBef>
            </a:pPr>
            <a:endParaRPr lang="en-US" dirty="0"/>
          </a:p>
          <a:p>
            <a:pPr>
              <a:lnSpc>
                <a:spcPct val="100000"/>
              </a:lnSpc>
              <a:spcBef>
                <a:spcPts val="0"/>
              </a:spcBef>
            </a:pPr>
            <a:r>
              <a:rPr lang="en-US" dirty="0">
                <a:solidFill>
                  <a:srgbClr val="FF0000"/>
                </a:solidFill>
              </a:rPr>
              <a:t>Prepayments cause negative convexity in Pass-Through securities</a:t>
            </a:r>
          </a:p>
          <a:p>
            <a:pPr lvl="1">
              <a:lnSpc>
                <a:spcPct val="100000"/>
              </a:lnSpc>
              <a:spcBef>
                <a:spcPts val="0"/>
              </a:spcBef>
            </a:pPr>
            <a:r>
              <a:rPr lang="en-US" dirty="0"/>
              <a:t>As rates fall, principal is received earlier (</a:t>
            </a:r>
            <a:r>
              <a:rPr lang="en-US" u="sng" dirty="0"/>
              <a:t>contraction</a:t>
            </a:r>
            <a:r>
              <a:rPr lang="en-US" dirty="0"/>
              <a:t>) and reinvested at a lower rate</a:t>
            </a:r>
          </a:p>
          <a:p>
            <a:pPr lvl="1">
              <a:lnSpc>
                <a:spcPct val="100000"/>
              </a:lnSpc>
              <a:spcBef>
                <a:spcPts val="0"/>
              </a:spcBef>
            </a:pPr>
            <a:r>
              <a:rPr lang="en-US" dirty="0"/>
              <a:t>As rates rise, slower prepayments (</a:t>
            </a:r>
            <a:r>
              <a:rPr lang="en-US" u="sng" dirty="0"/>
              <a:t>extension</a:t>
            </a:r>
            <a:r>
              <a:rPr lang="en-US" dirty="0"/>
              <a:t>) lead to less reinvestment when yields are higher</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Changes in prepayment rates dramatically affect the duration of mortgage backed securities</a:t>
            </a:r>
          </a:p>
        </p:txBody>
      </p:sp>
    </p:spTree>
    <p:extLst>
      <p:ext uri="{BB962C8B-B14F-4D97-AF65-F5344CB8AC3E}">
        <p14:creationId xmlns:p14="http://schemas.microsoft.com/office/powerpoint/2010/main" val="171426797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factors that affect prepayment speeds</a:t>
            </a:r>
          </a:p>
        </p:txBody>
      </p:sp>
      <p:sp>
        <p:nvSpPr>
          <p:cNvPr id="3" name="Content Placeholder 2"/>
          <p:cNvSpPr>
            <a:spLocks noGrp="1"/>
          </p:cNvSpPr>
          <p:nvPr>
            <p:ph idx="1"/>
          </p:nvPr>
        </p:nvSpPr>
        <p:spPr/>
        <p:txBody>
          <a:bodyPr>
            <a:normAutofit/>
          </a:bodyPr>
          <a:lstStyle/>
          <a:p>
            <a:pPr>
              <a:spcBef>
                <a:spcPts val="0"/>
              </a:spcBef>
            </a:pPr>
            <a:r>
              <a:rPr lang="en-US" b="1" dirty="0">
                <a:solidFill>
                  <a:schemeClr val="accent1">
                    <a:lumMod val="75000"/>
                  </a:schemeClr>
                </a:solidFill>
              </a:rPr>
              <a:t>Other factors that affect prepayment speeds:</a:t>
            </a:r>
          </a:p>
          <a:p>
            <a:pPr lvl="1">
              <a:spcBef>
                <a:spcPts val="0"/>
              </a:spcBef>
            </a:pPr>
            <a:r>
              <a:rPr lang="en-US" dirty="0"/>
              <a:t>Seasonality (what month of the year)</a:t>
            </a:r>
          </a:p>
          <a:p>
            <a:pPr lvl="1">
              <a:spcBef>
                <a:spcPts val="0"/>
              </a:spcBef>
            </a:pPr>
            <a:r>
              <a:rPr lang="en-US" dirty="0"/>
              <a:t>Seasoning (the age of the loan)</a:t>
            </a:r>
          </a:p>
          <a:p>
            <a:pPr lvl="1">
              <a:spcBef>
                <a:spcPts val="0"/>
              </a:spcBef>
            </a:pPr>
            <a:r>
              <a:rPr lang="en-US" dirty="0"/>
              <a:t>WAC (Weighted Average Coupon)</a:t>
            </a:r>
          </a:p>
          <a:p>
            <a:pPr lvl="1">
              <a:spcBef>
                <a:spcPts val="0"/>
              </a:spcBef>
            </a:pPr>
            <a:r>
              <a:rPr lang="en-US" dirty="0"/>
              <a:t>Loan Size</a:t>
            </a:r>
          </a:p>
          <a:p>
            <a:pPr lvl="1">
              <a:spcBef>
                <a:spcPts val="0"/>
              </a:spcBef>
            </a:pPr>
            <a:r>
              <a:rPr lang="en-US" dirty="0"/>
              <a:t>FICO</a:t>
            </a:r>
          </a:p>
          <a:p>
            <a:pPr lvl="1">
              <a:spcBef>
                <a:spcPts val="0"/>
              </a:spcBef>
            </a:pPr>
            <a:r>
              <a:rPr lang="en-US" dirty="0"/>
              <a:t>LTV (Loan to Value)</a:t>
            </a:r>
          </a:p>
          <a:p>
            <a:pPr lvl="1">
              <a:spcBef>
                <a:spcPts val="0"/>
              </a:spcBef>
            </a:pPr>
            <a:r>
              <a:rPr lang="en-US" dirty="0"/>
              <a:t>Geography</a:t>
            </a:r>
          </a:p>
          <a:p>
            <a:pPr lvl="1">
              <a:spcBef>
                <a:spcPts val="0"/>
              </a:spcBef>
            </a:pPr>
            <a:r>
              <a:rPr lang="en-US" dirty="0"/>
              <a:t>Investor-owned vs Owner-Occupied</a:t>
            </a:r>
          </a:p>
          <a:p>
            <a:pPr lvl="1">
              <a:spcBef>
                <a:spcPts val="0"/>
              </a:spcBef>
            </a:pPr>
            <a:r>
              <a:rPr lang="en-US" dirty="0"/>
              <a:t>Turnover</a:t>
            </a:r>
          </a:p>
          <a:p>
            <a:pPr>
              <a:spcBef>
                <a:spcPts val="0"/>
              </a:spcBef>
              <a:buNone/>
            </a:pPr>
            <a:r>
              <a:rPr lang="en-US" dirty="0"/>
              <a:t>		(we will cover these topic in detail </a:t>
            </a:r>
            <a:r>
              <a:rPr lang="en-US" i="1" dirty="0"/>
              <a:t>in lecture 3</a:t>
            </a:r>
            <a:r>
              <a:rPr lang="en-US" dirty="0"/>
              <a:t>)</a:t>
            </a:r>
          </a:p>
          <a:p>
            <a:pPr lvl="1">
              <a:spcBef>
                <a:spcPts val="0"/>
              </a:spcBef>
            </a:pPr>
            <a:endParaRPr lang="en-US" dirty="0"/>
          </a:p>
        </p:txBody>
      </p:sp>
    </p:spTree>
    <p:extLst>
      <p:ext uri="{BB962C8B-B14F-4D97-AF65-F5344CB8AC3E}">
        <p14:creationId xmlns:p14="http://schemas.microsoft.com/office/powerpoint/2010/main" val="35072688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Prepay Vectors</a:t>
            </a:r>
          </a:p>
        </p:txBody>
      </p:sp>
      <p:sp>
        <p:nvSpPr>
          <p:cNvPr id="3" name="Content Placeholder 2"/>
          <p:cNvSpPr>
            <a:spLocks noGrp="1"/>
          </p:cNvSpPr>
          <p:nvPr>
            <p:ph idx="1"/>
          </p:nvPr>
        </p:nvSpPr>
        <p:spPr>
          <a:xfrm>
            <a:off x="457197" y="960120"/>
            <a:ext cx="8220456" cy="4251960"/>
          </a:xfrm>
        </p:spPr>
        <p:txBody>
          <a:bodyPr/>
          <a:lstStyle/>
          <a:p>
            <a:pPr>
              <a:lnSpc>
                <a:spcPct val="100000"/>
              </a:lnSpc>
              <a:spcBef>
                <a:spcPts val="0"/>
              </a:spcBef>
            </a:pPr>
            <a:r>
              <a:rPr lang="en-US" dirty="0"/>
              <a:t>FNCL 3.0 TBA, 1 </a:t>
            </a:r>
            <a:r>
              <a:rPr lang="en-US" dirty="0" err="1"/>
              <a:t>mth</a:t>
            </a:r>
            <a:r>
              <a:rPr lang="en-US" dirty="0"/>
              <a:t> WALA (Weighted Average Loan Age)</a:t>
            </a:r>
          </a:p>
        </p:txBody>
      </p:sp>
      <p:pic>
        <p:nvPicPr>
          <p:cNvPr id="5" name="Picture 2"/>
          <p:cNvPicPr>
            <a:picLocks noChangeAspect="1" noChangeArrowheads="1"/>
          </p:cNvPicPr>
          <p:nvPr/>
        </p:nvPicPr>
        <p:blipFill>
          <a:blip r:embed="rId2" cstate="print"/>
          <a:srcRect/>
          <a:stretch>
            <a:fillRect/>
          </a:stretch>
        </p:blipFill>
        <p:spPr>
          <a:xfrm>
            <a:off x="685800" y="1234757"/>
            <a:ext cx="7616311" cy="4525963"/>
          </a:xfrm>
          <a:prstGeom prst="rect">
            <a:avLst/>
          </a:prstGeom>
          <a:noFill/>
        </p:spPr>
      </p:pic>
      <p:sp>
        <p:nvSpPr>
          <p:cNvPr id="6" name="TextBox 5">
            <a:extLst>
              <a:ext uri="{FF2B5EF4-FFF2-40B4-BE49-F238E27FC236}">
                <a16:creationId xmlns:a16="http://schemas.microsoft.com/office/drawing/2014/main" id="{D6056FE9-134E-9F45-9527-E7077A75F888}"/>
              </a:ext>
            </a:extLst>
          </p:cNvPr>
          <p:cNvSpPr txBox="1"/>
          <p:nvPr/>
        </p:nvSpPr>
        <p:spPr>
          <a:xfrm>
            <a:off x="4069080" y="5896857"/>
            <a:ext cx="210312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949926316"/>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Prepay Vectors</a:t>
            </a:r>
          </a:p>
        </p:txBody>
      </p:sp>
      <p:sp>
        <p:nvSpPr>
          <p:cNvPr id="3" name="Content Placeholder 2"/>
          <p:cNvSpPr>
            <a:spLocks noGrp="1"/>
          </p:cNvSpPr>
          <p:nvPr>
            <p:ph idx="1"/>
          </p:nvPr>
        </p:nvSpPr>
        <p:spPr>
          <a:xfrm>
            <a:off x="457197" y="960120"/>
            <a:ext cx="8220456" cy="4251960"/>
          </a:xfrm>
        </p:spPr>
        <p:txBody>
          <a:bodyPr/>
          <a:lstStyle/>
          <a:p>
            <a:pPr>
              <a:lnSpc>
                <a:spcPct val="100000"/>
              </a:lnSpc>
              <a:spcBef>
                <a:spcPts val="0"/>
              </a:spcBef>
            </a:pPr>
            <a:r>
              <a:rPr lang="en-US" dirty="0"/>
              <a:t>FNCL 4.5 TBA, 31 WALA</a:t>
            </a:r>
          </a:p>
        </p:txBody>
      </p:sp>
      <p:pic>
        <p:nvPicPr>
          <p:cNvPr id="5" name="Picture 2"/>
          <p:cNvPicPr>
            <a:picLocks noChangeAspect="1" noChangeArrowheads="1"/>
          </p:cNvPicPr>
          <p:nvPr/>
        </p:nvPicPr>
        <p:blipFill>
          <a:blip r:embed="rId2" cstate="print"/>
          <a:srcRect/>
          <a:stretch>
            <a:fillRect/>
          </a:stretch>
        </p:blipFill>
        <p:spPr>
          <a:xfrm>
            <a:off x="609600" y="1234757"/>
            <a:ext cx="7761383" cy="4525963"/>
          </a:xfrm>
          <a:prstGeom prst="rect">
            <a:avLst/>
          </a:prstGeom>
          <a:noFill/>
        </p:spPr>
      </p:pic>
      <p:sp>
        <p:nvSpPr>
          <p:cNvPr id="6" name="TextBox 5">
            <a:extLst>
              <a:ext uri="{FF2B5EF4-FFF2-40B4-BE49-F238E27FC236}">
                <a16:creationId xmlns:a16="http://schemas.microsoft.com/office/drawing/2014/main" id="{D912D774-01BA-7E42-B9F6-D441D1BA7DFA}"/>
              </a:ext>
            </a:extLst>
          </p:cNvPr>
          <p:cNvSpPr txBox="1"/>
          <p:nvPr/>
        </p:nvSpPr>
        <p:spPr>
          <a:xfrm>
            <a:off x="4553236" y="6035357"/>
            <a:ext cx="2103120" cy="276999"/>
          </a:xfrm>
          <a:prstGeom prst="rect">
            <a:avLst/>
          </a:prstGeom>
          <a:noFill/>
          <a:ln w="19050">
            <a:solidFill>
              <a:srgbClr val="FF0000"/>
            </a:solidFill>
          </a:ln>
        </p:spPr>
        <p:txBody>
          <a:bodyPr wrap="square" lIns="0" tIns="0" rIns="0" bIns="0" rtlCol="0">
            <a:spAutoFit/>
          </a:bodyPr>
          <a:lstStyle/>
          <a:p>
            <a:r>
              <a:rPr lang="en-US" b="1" dirty="0">
                <a:solidFill>
                  <a:srgbClr val="FF0000"/>
                </a:solidFill>
              </a:rPr>
              <a:t>Breakout Rooms</a:t>
            </a:r>
          </a:p>
        </p:txBody>
      </p:sp>
    </p:spTree>
    <p:extLst>
      <p:ext uri="{BB962C8B-B14F-4D97-AF65-F5344CB8AC3E}">
        <p14:creationId xmlns:p14="http://schemas.microsoft.com/office/powerpoint/2010/main" val="4083759438"/>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1CB39C-34F6-0943-82C0-9B8BFE7B5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9445"/>
            <a:ext cx="9144000" cy="4159110"/>
          </a:xfrm>
          <a:prstGeom prst="rect">
            <a:avLst/>
          </a:prstGeom>
        </p:spPr>
      </p:pic>
      <p:sp>
        <p:nvSpPr>
          <p:cNvPr id="2" name="Title 1"/>
          <p:cNvSpPr>
            <a:spLocks noGrp="1"/>
          </p:cNvSpPr>
          <p:nvPr>
            <p:ph type="title"/>
          </p:nvPr>
        </p:nvSpPr>
        <p:spPr>
          <a:xfrm>
            <a:off x="457200" y="274320"/>
            <a:ext cx="8220456" cy="307777"/>
          </a:xfrm>
        </p:spPr>
        <p:txBody>
          <a:bodyPr/>
          <a:lstStyle/>
          <a:p>
            <a:r>
              <a:rPr lang="en-US" dirty="0"/>
              <a:t>Mortgage Rates –National averages </a:t>
            </a:r>
            <a:r>
              <a:rPr lang="en-US" dirty="0">
                <a:solidFill>
                  <a:srgbClr val="B4425D"/>
                </a:solidFill>
              </a:rPr>
              <a:t>March 2024 </a:t>
            </a:r>
            <a:r>
              <a:rPr lang="en-US" dirty="0"/>
              <a:t>(</a:t>
            </a:r>
            <a:r>
              <a:rPr lang="en-US" dirty="0">
                <a:solidFill>
                  <a:srgbClr val="2D8F78"/>
                </a:solidFill>
              </a:rPr>
              <a:t>30 year fixed</a:t>
            </a:r>
            <a:r>
              <a:rPr lang="en-US" dirty="0"/>
              <a:t>)</a:t>
            </a:r>
          </a:p>
        </p:txBody>
      </p:sp>
      <p:sp>
        <p:nvSpPr>
          <p:cNvPr id="3" name="TextBox 2"/>
          <p:cNvSpPr txBox="1"/>
          <p:nvPr/>
        </p:nvSpPr>
        <p:spPr>
          <a:xfrm>
            <a:off x="476644" y="6243340"/>
            <a:ext cx="8301596" cy="307777"/>
          </a:xfrm>
          <a:prstGeom prst="rect">
            <a:avLst/>
          </a:prstGeom>
          <a:noFill/>
        </p:spPr>
        <p:txBody>
          <a:bodyPr wrap="square" rtlCol="0">
            <a:spAutoFit/>
          </a:bodyPr>
          <a:lstStyle/>
          <a:p>
            <a:r>
              <a:rPr lang="en-US" sz="1400" dirty="0"/>
              <a:t>Source:  </a:t>
            </a:r>
            <a:r>
              <a:rPr lang="en-US" sz="1400" dirty="0">
                <a:hlinkClick r:id="rId3"/>
              </a:rPr>
              <a:t>https://www.bankrate.com/mortgages/15-year-mortgage-rates/</a:t>
            </a:r>
            <a:endParaRPr lang="en-US" sz="1400" dirty="0"/>
          </a:p>
        </p:txBody>
      </p:sp>
      <p:sp>
        <p:nvSpPr>
          <p:cNvPr id="7" name="Oval 6">
            <a:extLst>
              <a:ext uri="{FF2B5EF4-FFF2-40B4-BE49-F238E27FC236}">
                <a16:creationId xmlns:a16="http://schemas.microsoft.com/office/drawing/2014/main" id="{4E01FA94-C730-DC46-9DDA-F8D1B3E7A51B}"/>
              </a:ext>
            </a:extLst>
          </p:cNvPr>
          <p:cNvSpPr/>
          <p:nvPr/>
        </p:nvSpPr>
        <p:spPr>
          <a:xfrm>
            <a:off x="8778240" y="2743200"/>
            <a:ext cx="320040" cy="32004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5827CE-6181-A44E-B39A-1874AECD40CB}"/>
              </a:ext>
            </a:extLst>
          </p:cNvPr>
          <p:cNvSpPr/>
          <p:nvPr/>
        </p:nvSpPr>
        <p:spPr>
          <a:xfrm>
            <a:off x="3657600" y="1920240"/>
            <a:ext cx="320040" cy="32004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70579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Mortgage Rates –National averages </a:t>
            </a:r>
            <a:r>
              <a:rPr lang="en-US" dirty="0">
                <a:solidFill>
                  <a:srgbClr val="B4425D"/>
                </a:solidFill>
              </a:rPr>
              <a:t>March 2024</a:t>
            </a:r>
            <a:r>
              <a:rPr lang="en-US" dirty="0">
                <a:solidFill>
                  <a:srgbClr val="FFC000"/>
                </a:solidFill>
              </a:rPr>
              <a:t> </a:t>
            </a:r>
            <a:r>
              <a:rPr lang="en-US" dirty="0"/>
              <a:t>(</a:t>
            </a:r>
            <a:r>
              <a:rPr lang="en-US" dirty="0">
                <a:solidFill>
                  <a:schemeClr val="accent1"/>
                </a:solidFill>
              </a:rPr>
              <a:t>15 year fixed</a:t>
            </a:r>
            <a:r>
              <a:rPr lang="en-US" dirty="0"/>
              <a:t>)</a:t>
            </a:r>
          </a:p>
        </p:txBody>
      </p:sp>
      <p:sp>
        <p:nvSpPr>
          <p:cNvPr id="3" name="TextBox 2"/>
          <p:cNvSpPr txBox="1"/>
          <p:nvPr/>
        </p:nvSpPr>
        <p:spPr>
          <a:xfrm>
            <a:off x="476644" y="6243340"/>
            <a:ext cx="8301596" cy="307777"/>
          </a:xfrm>
          <a:prstGeom prst="rect">
            <a:avLst/>
          </a:prstGeom>
          <a:noFill/>
        </p:spPr>
        <p:txBody>
          <a:bodyPr wrap="square" rtlCol="0">
            <a:spAutoFit/>
          </a:bodyPr>
          <a:lstStyle/>
          <a:p>
            <a:r>
              <a:rPr lang="en-US" sz="1400" dirty="0"/>
              <a:t>Source:  </a:t>
            </a:r>
            <a:r>
              <a:rPr lang="en-US" sz="1400" dirty="0">
                <a:hlinkClick r:id="rId2"/>
              </a:rPr>
              <a:t>https://www.bankrate.com/mortgages/15-year-mortgage-rates/</a:t>
            </a:r>
            <a:endParaRPr lang="en-US" sz="1400" dirty="0"/>
          </a:p>
        </p:txBody>
      </p:sp>
      <p:pic>
        <p:nvPicPr>
          <p:cNvPr id="6" name="Picture 5">
            <a:extLst>
              <a:ext uri="{FF2B5EF4-FFF2-40B4-BE49-F238E27FC236}">
                <a16:creationId xmlns:a16="http://schemas.microsoft.com/office/drawing/2014/main" id="{7AB2EC04-D628-7C4F-8D54-7083D1D44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49" y="1647150"/>
            <a:ext cx="8434811" cy="3890836"/>
          </a:xfrm>
          <a:prstGeom prst="rect">
            <a:avLst/>
          </a:prstGeom>
        </p:spPr>
      </p:pic>
      <p:sp>
        <p:nvSpPr>
          <p:cNvPr id="7" name="Oval 6">
            <a:extLst>
              <a:ext uri="{FF2B5EF4-FFF2-40B4-BE49-F238E27FC236}">
                <a16:creationId xmlns:a16="http://schemas.microsoft.com/office/drawing/2014/main" id="{2D699CBE-F670-7D4C-B601-91D3C2798965}"/>
              </a:ext>
            </a:extLst>
          </p:cNvPr>
          <p:cNvSpPr/>
          <p:nvPr/>
        </p:nvSpPr>
        <p:spPr>
          <a:xfrm>
            <a:off x="8522547" y="2971800"/>
            <a:ext cx="320040" cy="32004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285330"/>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Homework</a:t>
            </a:r>
          </a:p>
        </p:txBody>
      </p:sp>
      <p:sp>
        <p:nvSpPr>
          <p:cNvPr id="3" name="Content Placeholder 2"/>
          <p:cNvSpPr>
            <a:spLocks noGrp="1"/>
          </p:cNvSpPr>
          <p:nvPr>
            <p:ph idx="1"/>
          </p:nvPr>
        </p:nvSpPr>
        <p:spPr>
          <a:xfrm>
            <a:off x="457200" y="990601"/>
            <a:ext cx="8229600" cy="4952999"/>
          </a:xfrm>
        </p:spPr>
        <p:txBody>
          <a:bodyPr>
            <a:normAutofit lnSpcReduction="10000"/>
          </a:bodyPr>
          <a:lstStyle/>
          <a:p>
            <a:pPr lvl="1">
              <a:lnSpc>
                <a:spcPct val="110000"/>
              </a:lnSpc>
              <a:spcBef>
                <a:spcPts val="0"/>
              </a:spcBef>
            </a:pPr>
            <a:r>
              <a:rPr lang="en-US" dirty="0"/>
              <a:t>Build a Pass-through composed of three pools of loans, containing a total of 10,000 loans. Each loan, when </a:t>
            </a:r>
            <a:r>
              <a:rPr lang="en-US" i="1" dirty="0"/>
              <a:t>originated</a:t>
            </a:r>
            <a:r>
              <a:rPr lang="en-US" dirty="0"/>
              <a:t>, was exactly $100k in size. </a:t>
            </a:r>
          </a:p>
          <a:p>
            <a:pPr lvl="1">
              <a:lnSpc>
                <a:spcPct val="110000"/>
              </a:lnSpc>
              <a:spcBef>
                <a:spcPts val="0"/>
              </a:spcBef>
            </a:pPr>
            <a:endParaRPr lang="en-US" dirty="0"/>
          </a:p>
          <a:p>
            <a:pPr lvl="1">
              <a:lnSpc>
                <a:spcPct val="110000"/>
              </a:lnSpc>
              <a:spcBef>
                <a:spcPts val="0"/>
              </a:spcBef>
            </a:pPr>
            <a:r>
              <a:rPr lang="en-US" dirty="0"/>
              <a:t>All the loans in a pool have identical characteristics:</a:t>
            </a:r>
          </a:p>
          <a:p>
            <a:pPr lvl="2">
              <a:lnSpc>
                <a:spcPct val="110000"/>
              </a:lnSpc>
              <a:spcBef>
                <a:spcPts val="0"/>
              </a:spcBef>
            </a:pPr>
            <a:r>
              <a:rPr lang="en-US" u="sng" dirty="0"/>
              <a:t>Pool 1: 1,000 loans are 15yr fixed-rate </a:t>
            </a:r>
            <a:r>
              <a:rPr lang="en-US" u="sng" dirty="0">
                <a:solidFill>
                  <a:srgbClr val="B4425D"/>
                </a:solidFill>
              </a:rPr>
              <a:t>6.40%</a:t>
            </a:r>
            <a:r>
              <a:rPr lang="en-US" u="sng" dirty="0"/>
              <a:t> WAC, 1 months WALA, SMM </a:t>
            </a:r>
            <a:r>
              <a:rPr lang="en-US" u="sng" dirty="0">
                <a:solidFill>
                  <a:srgbClr val="B4425D"/>
                </a:solidFill>
              </a:rPr>
              <a:t>0%</a:t>
            </a:r>
          </a:p>
          <a:p>
            <a:pPr lvl="2">
              <a:lnSpc>
                <a:spcPct val="110000"/>
              </a:lnSpc>
              <a:spcBef>
                <a:spcPts val="0"/>
              </a:spcBef>
            </a:pPr>
            <a:r>
              <a:rPr lang="en-US" u="sng" dirty="0"/>
              <a:t>Pool 2: 7,000 loans are 30yr fixed-rate </a:t>
            </a:r>
            <a:r>
              <a:rPr lang="en-US" u="sng" dirty="0">
                <a:solidFill>
                  <a:srgbClr val="B4425D"/>
                </a:solidFill>
              </a:rPr>
              <a:t>6.80%</a:t>
            </a:r>
            <a:r>
              <a:rPr lang="en-US" u="sng" dirty="0"/>
              <a:t> WAC, 0 months WALA, SMM </a:t>
            </a:r>
            <a:r>
              <a:rPr lang="en-US" u="sng" dirty="0">
                <a:solidFill>
                  <a:srgbClr val="B4425D"/>
                </a:solidFill>
              </a:rPr>
              <a:t>1%</a:t>
            </a:r>
          </a:p>
          <a:p>
            <a:pPr lvl="2">
              <a:lnSpc>
                <a:spcPct val="110000"/>
              </a:lnSpc>
              <a:spcBef>
                <a:spcPts val="0"/>
              </a:spcBef>
            </a:pPr>
            <a:r>
              <a:rPr lang="en-US" u="sng" dirty="0"/>
              <a:t>Pool 3: 2,000 loans are 30yr fixed-rate </a:t>
            </a:r>
            <a:r>
              <a:rPr lang="en-US" u="sng" dirty="0">
                <a:solidFill>
                  <a:srgbClr val="B4425D"/>
                </a:solidFill>
              </a:rPr>
              <a:t>7.70%</a:t>
            </a:r>
            <a:r>
              <a:rPr lang="en-US" u="sng" dirty="0"/>
              <a:t> WAC, 3 months WALA, SMM </a:t>
            </a:r>
            <a:r>
              <a:rPr lang="en-US" u="sng" dirty="0">
                <a:solidFill>
                  <a:srgbClr val="B4425D"/>
                </a:solidFill>
              </a:rPr>
              <a:t>2%</a:t>
            </a:r>
          </a:p>
          <a:p>
            <a:pPr lvl="2">
              <a:lnSpc>
                <a:spcPct val="110000"/>
              </a:lnSpc>
              <a:spcBef>
                <a:spcPts val="0"/>
              </a:spcBef>
            </a:pPr>
            <a:endParaRPr lang="en-US" dirty="0"/>
          </a:p>
          <a:p>
            <a:pPr lvl="1">
              <a:lnSpc>
                <a:spcPct val="110000"/>
              </a:lnSpc>
              <a:spcBef>
                <a:spcPts val="0"/>
              </a:spcBef>
            </a:pPr>
            <a:r>
              <a:rPr lang="en-US" dirty="0"/>
              <a:t>Note that the </a:t>
            </a:r>
            <a:r>
              <a:rPr lang="en-US" i="1" dirty="0"/>
              <a:t>issuance </a:t>
            </a:r>
            <a:r>
              <a:rPr lang="en-US" dirty="0"/>
              <a:t>of the Pass-though occurs months after the loans were originated. When calculating the impact of prepayment/curtailment, assume:</a:t>
            </a:r>
          </a:p>
          <a:p>
            <a:pPr lvl="2">
              <a:lnSpc>
                <a:spcPct val="110000"/>
              </a:lnSpc>
              <a:spcBef>
                <a:spcPts val="0"/>
              </a:spcBef>
            </a:pPr>
            <a:r>
              <a:rPr lang="en-US" dirty="0"/>
              <a:t>Pool 1 borrowers have no prepayment/curtailment</a:t>
            </a:r>
          </a:p>
          <a:p>
            <a:pPr lvl="2">
              <a:lnSpc>
                <a:spcPct val="110000"/>
              </a:lnSpc>
              <a:spcBef>
                <a:spcPts val="0"/>
              </a:spcBef>
            </a:pPr>
            <a:r>
              <a:rPr lang="en-US" dirty="0"/>
              <a:t>Pool 2 borrowers just </a:t>
            </a:r>
            <a:r>
              <a:rPr lang="en-US" i="1" dirty="0"/>
              <a:t>prepay</a:t>
            </a:r>
            <a:r>
              <a:rPr lang="en-US" dirty="0"/>
              <a:t> entire loan (nobody curtails). Each month, </a:t>
            </a:r>
            <a:r>
              <a:rPr lang="en-US" i="1" dirty="0"/>
              <a:t>round down</a:t>
            </a:r>
            <a:r>
              <a:rPr lang="en-US" dirty="0"/>
              <a:t> the number of borrowers to a whole number, e.g. in the first month, 70 prepay, leaving 6930 borrowers. The next month 69 borrowers prepay, not 69.3!</a:t>
            </a:r>
          </a:p>
          <a:p>
            <a:pPr lvl="2">
              <a:lnSpc>
                <a:spcPct val="110000"/>
              </a:lnSpc>
              <a:spcBef>
                <a:spcPts val="0"/>
              </a:spcBef>
            </a:pPr>
            <a:r>
              <a:rPr lang="en-US" dirty="0"/>
              <a:t>Pool 3 borrowers just </a:t>
            </a:r>
            <a:r>
              <a:rPr lang="en-US" i="1" dirty="0"/>
              <a:t>curtail </a:t>
            </a:r>
            <a:r>
              <a:rPr lang="en-US" dirty="0"/>
              <a:t>(nobody prepays the entire loan, except for the very last payment).</a:t>
            </a:r>
          </a:p>
          <a:p>
            <a:pPr lvl="1">
              <a:lnSpc>
                <a:spcPct val="110000"/>
              </a:lnSpc>
              <a:spcBef>
                <a:spcPts val="0"/>
              </a:spcBef>
            </a:pPr>
            <a:endParaRPr lang="en-US" dirty="0"/>
          </a:p>
          <a:p>
            <a:pPr lvl="1">
              <a:lnSpc>
                <a:spcPct val="110000"/>
              </a:lnSpc>
              <a:spcBef>
                <a:spcPts val="0"/>
              </a:spcBef>
            </a:pPr>
            <a:r>
              <a:rPr lang="en-US" dirty="0"/>
              <a:t>Assume the servicing fee + g-fee is 75bps.</a:t>
            </a:r>
          </a:p>
          <a:p>
            <a:pPr lvl="1">
              <a:lnSpc>
                <a:spcPct val="110000"/>
              </a:lnSpc>
              <a:spcBef>
                <a:spcPts val="0"/>
              </a:spcBef>
            </a:pPr>
            <a:endParaRPr lang="en-US" dirty="0"/>
          </a:p>
          <a:p>
            <a:pPr lvl="1">
              <a:lnSpc>
                <a:spcPct val="110000"/>
              </a:lnSpc>
              <a:spcBef>
                <a:spcPts val="0"/>
              </a:spcBef>
            </a:pPr>
            <a:r>
              <a:rPr lang="en-US" dirty="0"/>
              <a:t>For each </a:t>
            </a:r>
            <a:r>
              <a:rPr lang="en-US" i="1" dirty="0"/>
              <a:t>pool</a:t>
            </a:r>
            <a:r>
              <a:rPr lang="en-US" dirty="0"/>
              <a:t>, and each month, calculate the unpaid balance, scheduled principal payments, unscheduled principal or curtailments, interest expense, WAC, WAL, SMM.  </a:t>
            </a:r>
          </a:p>
          <a:p>
            <a:pPr lvl="1">
              <a:lnSpc>
                <a:spcPct val="110000"/>
              </a:lnSpc>
              <a:spcBef>
                <a:spcPts val="0"/>
              </a:spcBef>
            </a:pPr>
            <a:endParaRPr lang="en-US" dirty="0"/>
          </a:p>
          <a:p>
            <a:pPr lvl="1">
              <a:lnSpc>
                <a:spcPct val="110000"/>
              </a:lnSpc>
              <a:spcBef>
                <a:spcPts val="0"/>
              </a:spcBef>
            </a:pPr>
            <a:r>
              <a:rPr lang="en-US" dirty="0"/>
              <a:t>Calculate the same metrics for the </a:t>
            </a:r>
            <a:r>
              <a:rPr lang="en-US" i="1" dirty="0"/>
              <a:t>pass-through,</a:t>
            </a:r>
            <a:r>
              <a:rPr lang="en-US" dirty="0"/>
              <a:t> and calculate the net coupon each month.</a:t>
            </a:r>
          </a:p>
          <a:p>
            <a:pPr lvl="1">
              <a:lnSpc>
                <a:spcPct val="110000"/>
              </a:lnSpc>
              <a:spcBef>
                <a:spcPts val="0"/>
              </a:spcBef>
            </a:pPr>
            <a:r>
              <a:rPr lang="en-US" dirty="0"/>
              <a:t>Explain the drivers of trends in WAC, WAL, SMM</a:t>
            </a:r>
          </a:p>
        </p:txBody>
      </p:sp>
    </p:spTree>
    <p:extLst>
      <p:ext uri="{BB962C8B-B14F-4D97-AF65-F5344CB8AC3E}">
        <p14:creationId xmlns:p14="http://schemas.microsoft.com/office/powerpoint/2010/main" val="2455966778"/>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Text Placeholder 3"/>
          <p:cNvSpPr>
            <a:spLocks noGrp="1"/>
          </p:cNvSpPr>
          <p:nvPr>
            <p:ph type="body" sz="quarter" idx="10"/>
          </p:nvPr>
        </p:nvSpPr>
        <p:spPr>
          <a:xfrm>
            <a:off x="457200" y="4251960"/>
            <a:ext cx="8235950" cy="268279"/>
          </a:xfrm>
        </p:spPr>
        <p:txBody>
          <a:bodyPr/>
          <a:lstStyle/>
          <a:p>
            <a:r>
              <a:rPr lang="en-US" dirty="0"/>
              <a:t>Interesting stuff</a:t>
            </a:r>
          </a:p>
        </p:txBody>
      </p:sp>
    </p:spTree>
    <p:extLst>
      <p:ext uri="{BB962C8B-B14F-4D97-AF65-F5344CB8AC3E}">
        <p14:creationId xmlns:p14="http://schemas.microsoft.com/office/powerpoint/2010/main" val="3873953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vs More Sophisticated: YTM versus Z-Spread</a:t>
            </a:r>
          </a:p>
        </p:txBody>
      </p:sp>
      <p:sp>
        <p:nvSpPr>
          <p:cNvPr id="3" name="Content Placeholder 2"/>
          <p:cNvSpPr>
            <a:spLocks noGrp="1"/>
          </p:cNvSpPr>
          <p:nvPr>
            <p:ph idx="1"/>
          </p:nvPr>
        </p:nvSpPr>
        <p:spPr>
          <a:xfrm>
            <a:off x="457200" y="1143001"/>
            <a:ext cx="4191000" cy="4800599"/>
          </a:xfrm>
        </p:spPr>
        <p:txBody>
          <a:bodyPr>
            <a:normAutofit/>
          </a:bodyPr>
          <a:lstStyle/>
          <a:p>
            <a:pPr marL="285750" indent="-285750">
              <a:lnSpc>
                <a:spcPct val="100000"/>
              </a:lnSpc>
              <a:spcBef>
                <a:spcPts val="0"/>
              </a:spcBef>
              <a:buFont typeface="Wingdings" panose="05000000000000000000" pitchFamily="2" charset="2"/>
              <a:buChar char="Ø"/>
            </a:pPr>
            <a:r>
              <a:rPr lang="en-US" dirty="0"/>
              <a:t>Consider an example with a 3y bullet priced at par.</a:t>
            </a:r>
          </a:p>
          <a:p>
            <a:pPr marL="285750" indent="-285750">
              <a:lnSpc>
                <a:spcPct val="100000"/>
              </a:lnSpc>
              <a:spcBef>
                <a:spcPts val="0"/>
              </a:spcBef>
              <a:buFont typeface="Wingdings" panose="05000000000000000000" pitchFamily="2" charset="2"/>
              <a:buChar char="Ø"/>
            </a:pPr>
            <a:r>
              <a:rPr lang="en-US" dirty="0"/>
              <a:t>Table on top right illustrates the treasury YTM and spot term structures. </a:t>
            </a:r>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r>
              <a:rPr lang="en-US" dirty="0"/>
              <a:t>The bottom table illustrates how each cash flow is discounted at the maturity specific spot rate plus a 20 </a:t>
            </a:r>
            <a:r>
              <a:rPr lang="en-US" dirty="0" err="1"/>
              <a:t>bp</a:t>
            </a:r>
            <a:r>
              <a:rPr lang="en-US" dirty="0"/>
              <a:t> spread that equates the present values. </a:t>
            </a:r>
          </a:p>
          <a:p>
            <a:pPr marL="285750" indent="-285750">
              <a:lnSpc>
                <a:spcPct val="100000"/>
              </a:lnSpc>
              <a:spcBef>
                <a:spcPts val="0"/>
              </a:spcBef>
              <a:buFont typeface="Wingdings" panose="05000000000000000000" pitchFamily="2" charset="2"/>
              <a:buChar char="Ø"/>
            </a:pPr>
            <a:endParaRPr lang="en-US" dirty="0"/>
          </a:p>
          <a:p>
            <a:pPr marL="285750" indent="-285750">
              <a:lnSpc>
                <a:spcPct val="100000"/>
              </a:lnSpc>
              <a:spcBef>
                <a:spcPts val="0"/>
              </a:spcBef>
              <a:buFont typeface="Wingdings" panose="05000000000000000000" pitchFamily="2" charset="2"/>
              <a:buChar char="Ø"/>
            </a:pPr>
            <a:r>
              <a:rPr lang="en-US" dirty="0"/>
              <a:t>Each method produces a similar result.  For a bullet bond, priced near par, using a benchmark close to its maturity, cash flow spreads will be very close to the nominal spreads.</a:t>
            </a:r>
          </a:p>
          <a:p>
            <a:pPr marL="285750" indent="-285750">
              <a:lnSpc>
                <a:spcPct val="100000"/>
              </a:lnSpc>
              <a:spcBef>
                <a:spcPts val="0"/>
              </a:spcBef>
              <a:buFont typeface="Wingdings" panose="05000000000000000000" pitchFamily="2" charset="2"/>
              <a:buChar char="Ø"/>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5562600" y="533400"/>
            <a:ext cx="2828925" cy="1914525"/>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a:xfrm>
            <a:off x="5029200" y="3124200"/>
            <a:ext cx="3535363" cy="1974850"/>
          </a:xfrm>
          <a:prstGeom prst="rect">
            <a:avLst/>
          </a:prstGeom>
        </p:spPr>
      </p:pic>
      <p:sp>
        <p:nvSpPr>
          <p:cNvPr id="7" name="TextBox 6"/>
          <p:cNvSpPr txBox="1"/>
          <p:nvPr/>
        </p:nvSpPr>
        <p:spPr>
          <a:xfrm>
            <a:off x="609600" y="6276201"/>
            <a:ext cx="1408719" cy="276999"/>
          </a:xfrm>
          <a:prstGeom prst="rect">
            <a:avLst/>
          </a:prstGeom>
          <a:noFill/>
        </p:spPr>
        <p:txBody>
          <a:bodyPr wrap="none" rtlCol="0">
            <a:spAutoFit/>
          </a:bodyPr>
          <a:lstStyle/>
          <a:p>
            <a:r>
              <a:rPr lang="en-US" sz="1200" dirty="0"/>
              <a:t>Source: C. Mohebbi</a:t>
            </a:r>
          </a:p>
        </p:txBody>
      </p:sp>
    </p:spTree>
    <p:extLst>
      <p:ext uri="{BB962C8B-B14F-4D97-AF65-F5344CB8AC3E}">
        <p14:creationId xmlns:p14="http://schemas.microsoft.com/office/powerpoint/2010/main" val="187965716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4425D"/>
                </a:solidFill>
              </a:rPr>
              <a:t>Market Insights: bid-ask spreads (</a:t>
            </a:r>
            <a:r>
              <a:rPr lang="en-US" dirty="0">
                <a:solidFill>
                  <a:srgbClr val="FFC000"/>
                </a:solidFill>
              </a:rPr>
              <a:t>2020 </a:t>
            </a:r>
            <a:r>
              <a:rPr lang="en-US" b="0" dirty="0"/>
              <a:t>to</a:t>
            </a:r>
            <a:r>
              <a:rPr lang="en-US" dirty="0">
                <a:solidFill>
                  <a:srgbClr val="FFC000"/>
                </a:solidFill>
              </a:rPr>
              <a:t> </a:t>
            </a:r>
            <a:r>
              <a:rPr lang="en-US" dirty="0">
                <a:solidFill>
                  <a:srgbClr val="92D050"/>
                </a:solidFill>
              </a:rPr>
              <a:t>2023</a:t>
            </a:r>
            <a:r>
              <a:rPr lang="en-US" dirty="0">
                <a:solidFill>
                  <a:srgbClr val="B4425D"/>
                </a:solidFill>
              </a:rPr>
              <a:t>)</a:t>
            </a:r>
          </a:p>
        </p:txBody>
      </p:sp>
      <p:sp>
        <p:nvSpPr>
          <p:cNvPr id="3" name="Content Placeholder 2"/>
          <p:cNvSpPr>
            <a:spLocks noGrp="1"/>
          </p:cNvSpPr>
          <p:nvPr>
            <p:ph idx="1"/>
          </p:nvPr>
        </p:nvSpPr>
        <p:spPr>
          <a:xfrm>
            <a:off x="457196" y="1554162"/>
            <a:ext cx="8503923" cy="4709477"/>
          </a:xfrm>
        </p:spPr>
        <p:txBody>
          <a:bodyPr>
            <a:normAutofit/>
          </a:bodyPr>
          <a:lstStyle/>
          <a:p>
            <a:pPr lvl="1">
              <a:spcBef>
                <a:spcPts val="0"/>
              </a:spcBef>
            </a:pPr>
            <a:r>
              <a:rPr lang="en-US" dirty="0"/>
              <a:t>Bid-ask spreads spiked in Mar 2020, then tightened. Past 12mths: concerns about liquidity of Treasuries.</a:t>
            </a:r>
            <a:endParaRPr lang="en-US" dirty="0">
              <a:solidFill>
                <a:srgbClr val="92D050"/>
              </a:solidFill>
            </a:endParaRPr>
          </a:p>
          <a:p>
            <a:pPr lvl="2">
              <a:spcBef>
                <a:spcPts val="0"/>
              </a:spcBef>
            </a:pPr>
            <a:endParaRPr lang="en-US" i="1" dirty="0"/>
          </a:p>
          <a:p>
            <a:pPr lvl="1">
              <a:spcBef>
                <a:spcPts val="0"/>
              </a:spcBef>
            </a:pPr>
            <a:endParaRPr lang="en-US" i="1" dirty="0"/>
          </a:p>
        </p:txBody>
      </p:sp>
      <p:sp>
        <p:nvSpPr>
          <p:cNvPr id="4" name="Rectangle 3">
            <a:extLst>
              <a:ext uri="{FF2B5EF4-FFF2-40B4-BE49-F238E27FC236}">
                <a16:creationId xmlns:a16="http://schemas.microsoft.com/office/drawing/2014/main" id="{E33AE1B0-2842-A24F-B94D-8D0176F94529}"/>
              </a:ext>
            </a:extLst>
          </p:cNvPr>
          <p:cNvSpPr/>
          <p:nvPr/>
        </p:nvSpPr>
        <p:spPr>
          <a:xfrm>
            <a:off x="5760720" y="2468880"/>
            <a:ext cx="365760" cy="3474720"/>
          </a:xfrm>
          <a:prstGeom prst="rect">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4AD0CB8-8316-EC48-B3DA-A2C10EDF4C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599" y="1801631"/>
            <a:ext cx="7646815" cy="4462007"/>
          </a:xfrm>
          <a:prstGeom prst="rect">
            <a:avLst/>
          </a:prstGeom>
        </p:spPr>
      </p:pic>
      <p:sp>
        <p:nvSpPr>
          <p:cNvPr id="11" name="Rectangle 10">
            <a:extLst>
              <a:ext uri="{FF2B5EF4-FFF2-40B4-BE49-F238E27FC236}">
                <a16:creationId xmlns:a16="http://schemas.microsoft.com/office/drawing/2014/main" id="{03A3C979-2127-8944-BAFD-8605CA1F93A7}"/>
              </a:ext>
            </a:extLst>
          </p:cNvPr>
          <p:cNvSpPr/>
          <p:nvPr/>
        </p:nvSpPr>
        <p:spPr>
          <a:xfrm>
            <a:off x="2286000" y="3246120"/>
            <a:ext cx="365760" cy="2240280"/>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07501FC-E95B-1348-9814-D8895A1A7042}"/>
              </a:ext>
            </a:extLst>
          </p:cNvPr>
          <p:cNvCxnSpPr/>
          <p:nvPr/>
        </p:nvCxnSpPr>
        <p:spPr>
          <a:xfrm flipV="1">
            <a:off x="3291840" y="2926080"/>
            <a:ext cx="5385813" cy="1463040"/>
          </a:xfrm>
          <a:prstGeom prst="straightConnector1">
            <a:avLst/>
          </a:prstGeom>
          <a:ln w="28575">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5588C11-8C1F-BF43-89FE-AAFB6ADA609F}"/>
              </a:ext>
            </a:extLst>
          </p:cNvPr>
          <p:cNvSpPr/>
          <p:nvPr/>
        </p:nvSpPr>
        <p:spPr>
          <a:xfrm>
            <a:off x="457196" y="6550223"/>
            <a:ext cx="7452363" cy="276999"/>
          </a:xfrm>
          <a:prstGeom prst="rect">
            <a:avLst/>
          </a:prstGeom>
        </p:spPr>
        <p:txBody>
          <a:bodyPr wrap="square">
            <a:spAutoFit/>
          </a:bodyPr>
          <a:lstStyle/>
          <a:p>
            <a:r>
              <a:rPr lang="en-US" sz="1200" dirty="0"/>
              <a:t>Source: </a:t>
            </a:r>
            <a:r>
              <a:rPr lang="en-US" sz="1200" dirty="0">
                <a:hlinkClick r:id="rId3"/>
              </a:rPr>
              <a:t>https://www.ft.com/content/5b5dacde-1a59-499b-acfd-e9a856b43255</a:t>
            </a:r>
            <a:endParaRPr lang="en-US" sz="1200" dirty="0"/>
          </a:p>
        </p:txBody>
      </p:sp>
    </p:spTree>
    <p:extLst>
      <p:ext uri="{BB962C8B-B14F-4D97-AF65-F5344CB8AC3E}">
        <p14:creationId xmlns:p14="http://schemas.microsoft.com/office/powerpoint/2010/main" val="3831992690"/>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Alternatives – Z-Spread</a:t>
            </a:r>
          </a:p>
        </p:txBody>
      </p:sp>
      <p:sp>
        <p:nvSpPr>
          <p:cNvPr id="3" name="Content Placeholder 2"/>
          <p:cNvSpPr>
            <a:spLocks noGrp="1"/>
          </p:cNvSpPr>
          <p:nvPr>
            <p:ph idx="1"/>
          </p:nvPr>
        </p:nvSpPr>
        <p:spPr>
          <a:xfrm>
            <a:off x="457200" y="1143001"/>
            <a:ext cx="8229600" cy="5333999"/>
          </a:xfrm>
        </p:spPr>
        <p:txBody>
          <a:bodyPr>
            <a:normAutofit/>
          </a:bodyPr>
          <a:lstStyle/>
          <a:p>
            <a:pPr>
              <a:lnSpc>
                <a:spcPct val="100000"/>
              </a:lnSpc>
              <a:spcBef>
                <a:spcPts val="0"/>
              </a:spcBef>
            </a:pPr>
            <a:r>
              <a:rPr lang="en-US" dirty="0"/>
              <a:t>Next, consider two bonds with different maturities:</a:t>
            </a:r>
          </a:p>
          <a:p>
            <a:pPr lvl="1">
              <a:lnSpc>
                <a:spcPct val="100000"/>
              </a:lnSpc>
              <a:spcBef>
                <a:spcPts val="0"/>
              </a:spcBef>
            </a:pPr>
            <a:r>
              <a:rPr lang="en-US" dirty="0"/>
              <a:t>One has 30mth </a:t>
            </a:r>
            <a:r>
              <a:rPr lang="en-US" dirty="0" err="1"/>
              <a:t>mty</a:t>
            </a:r>
            <a:r>
              <a:rPr lang="en-US" dirty="0"/>
              <a:t>, offered at UST 3y + 10.  </a:t>
            </a:r>
          </a:p>
          <a:p>
            <a:pPr lvl="1">
              <a:lnSpc>
                <a:spcPct val="100000"/>
              </a:lnSpc>
              <a:spcBef>
                <a:spcPts val="0"/>
              </a:spcBef>
            </a:pPr>
            <a:r>
              <a:rPr lang="en-US" dirty="0"/>
              <a:t>The other has a 42m </a:t>
            </a:r>
            <a:r>
              <a:rPr lang="en-US" dirty="0" err="1"/>
              <a:t>mty</a:t>
            </a:r>
            <a:r>
              <a:rPr lang="en-US" dirty="0"/>
              <a:t>, offered at UST 3y + 25.</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Using Z- spreads, the first bond offers the better value of the two because the YTM of the benchmark doesn’t provide enough compensation to offset the longer average life of Bullet #2.</a:t>
            </a:r>
          </a:p>
        </p:txBody>
      </p:sp>
      <p:pic>
        <p:nvPicPr>
          <p:cNvPr id="5" name="Picture 4"/>
          <p:cNvPicPr>
            <a:picLocks noChangeAspect="1" noChangeArrowheads="1"/>
          </p:cNvPicPr>
          <p:nvPr/>
        </p:nvPicPr>
        <p:blipFill>
          <a:blip r:embed="rId2" cstate="print"/>
          <a:srcRect/>
          <a:stretch>
            <a:fillRect/>
          </a:stretch>
        </p:blipFill>
        <p:spPr>
          <a:xfrm>
            <a:off x="457678" y="1920240"/>
            <a:ext cx="8229122" cy="3063240"/>
          </a:xfrm>
          <a:prstGeom prst="rect">
            <a:avLst/>
          </a:prstGeom>
        </p:spPr>
      </p:pic>
      <p:sp>
        <p:nvSpPr>
          <p:cNvPr id="6" name="TextBox 5"/>
          <p:cNvSpPr txBox="1"/>
          <p:nvPr/>
        </p:nvSpPr>
        <p:spPr>
          <a:xfrm>
            <a:off x="609600" y="6324600"/>
            <a:ext cx="1408719" cy="276999"/>
          </a:xfrm>
          <a:prstGeom prst="rect">
            <a:avLst/>
          </a:prstGeom>
          <a:noFill/>
        </p:spPr>
        <p:txBody>
          <a:bodyPr wrap="none" rtlCol="0">
            <a:spAutoFit/>
          </a:bodyPr>
          <a:lstStyle/>
          <a:p>
            <a:r>
              <a:rPr lang="en-US" sz="1200" dirty="0"/>
              <a:t>Source: C. Mohebbi</a:t>
            </a:r>
          </a:p>
        </p:txBody>
      </p:sp>
    </p:spTree>
    <p:extLst>
      <p:ext uri="{BB962C8B-B14F-4D97-AF65-F5344CB8AC3E}">
        <p14:creationId xmlns:p14="http://schemas.microsoft.com/office/powerpoint/2010/main" val="1883500106"/>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Amounts Issued</a:t>
            </a:r>
          </a:p>
        </p:txBody>
      </p:sp>
      <p:sp>
        <p:nvSpPr>
          <p:cNvPr id="3" name="Content Placeholder 2"/>
          <p:cNvSpPr>
            <a:spLocks noGrp="1"/>
          </p:cNvSpPr>
          <p:nvPr>
            <p:ph idx="1"/>
          </p:nvPr>
        </p:nvSpPr>
        <p:spPr>
          <a:xfrm>
            <a:off x="457200" y="1143001"/>
            <a:ext cx="1905000" cy="5029199"/>
          </a:xfrm>
        </p:spPr>
        <p:txBody>
          <a:bodyPr/>
          <a:lstStyle/>
          <a:p>
            <a:r>
              <a:rPr lang="en-US" dirty="0"/>
              <a:t>FNMA 30yr Fixed</a:t>
            </a:r>
          </a:p>
        </p:txBody>
      </p:sp>
      <p:pic>
        <p:nvPicPr>
          <p:cNvPr id="95237" name="Picture 5"/>
          <p:cNvPicPr>
            <a:picLocks noChangeAspect="1" noChangeArrowheads="1"/>
          </p:cNvPicPr>
          <p:nvPr/>
        </p:nvPicPr>
        <p:blipFill>
          <a:blip r:embed="rId2" cstate="print"/>
          <a:srcRect/>
          <a:stretch>
            <a:fillRect/>
          </a:stretch>
        </p:blipFill>
        <p:spPr bwMode="auto">
          <a:xfrm>
            <a:off x="2209800" y="1219200"/>
            <a:ext cx="6791325" cy="5153025"/>
          </a:xfrm>
          <a:prstGeom prst="rect">
            <a:avLst/>
          </a:prstGeom>
          <a:noFill/>
          <a:ln w="9525">
            <a:noFill/>
            <a:miter lim="800000"/>
            <a:headEnd/>
            <a:tailEnd/>
          </a:ln>
          <a:effectLst/>
        </p:spPr>
      </p:pic>
    </p:spTree>
    <p:extLst>
      <p:ext uri="{BB962C8B-B14F-4D97-AF65-F5344CB8AC3E}">
        <p14:creationId xmlns:p14="http://schemas.microsoft.com/office/powerpoint/2010/main" val="1496995744"/>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Amounts Issued</a:t>
            </a:r>
          </a:p>
        </p:txBody>
      </p:sp>
      <p:sp>
        <p:nvSpPr>
          <p:cNvPr id="3" name="Content Placeholder 2"/>
          <p:cNvSpPr>
            <a:spLocks noGrp="1"/>
          </p:cNvSpPr>
          <p:nvPr>
            <p:ph idx="1"/>
          </p:nvPr>
        </p:nvSpPr>
        <p:spPr>
          <a:xfrm>
            <a:off x="457200" y="1143001"/>
            <a:ext cx="1905000" cy="5029199"/>
          </a:xfrm>
        </p:spPr>
        <p:txBody>
          <a:bodyPr/>
          <a:lstStyle/>
          <a:p>
            <a:r>
              <a:rPr lang="en-US" dirty="0"/>
              <a:t>FNMA 30yr Fixed</a:t>
            </a:r>
          </a:p>
        </p:txBody>
      </p:sp>
      <p:pic>
        <p:nvPicPr>
          <p:cNvPr id="96258" name="Picture 2"/>
          <p:cNvPicPr>
            <a:picLocks noChangeAspect="1" noChangeArrowheads="1"/>
          </p:cNvPicPr>
          <p:nvPr/>
        </p:nvPicPr>
        <p:blipFill>
          <a:blip r:embed="rId2" cstate="print"/>
          <a:srcRect/>
          <a:stretch>
            <a:fillRect/>
          </a:stretch>
        </p:blipFill>
        <p:spPr bwMode="auto">
          <a:xfrm>
            <a:off x="2667000" y="1210757"/>
            <a:ext cx="6334125" cy="5161468"/>
          </a:xfrm>
          <a:prstGeom prst="rect">
            <a:avLst/>
          </a:prstGeom>
          <a:noFill/>
          <a:ln w="9525">
            <a:noFill/>
            <a:miter lim="800000"/>
            <a:headEnd/>
            <a:tailEnd/>
          </a:ln>
          <a:effectLst/>
        </p:spPr>
      </p:pic>
    </p:spTree>
    <p:extLst>
      <p:ext uri="{BB962C8B-B14F-4D97-AF65-F5344CB8AC3E}">
        <p14:creationId xmlns:p14="http://schemas.microsoft.com/office/powerpoint/2010/main" val="2190858812"/>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274320"/>
            <a:ext cx="8220456" cy="307777"/>
          </a:xfrm>
        </p:spPr>
        <p:txBody>
          <a:bodyPr/>
          <a:lstStyle/>
          <a:p>
            <a:r>
              <a:rPr lang="en-US" altLang="en-US" b="1" dirty="0">
                <a:solidFill>
                  <a:srgbClr val="B4425D"/>
                </a:solidFill>
              </a:rPr>
              <a:t>Market Insights: Treasury </a:t>
            </a:r>
            <a:r>
              <a:rPr lang="en-US" altLang="en-US" dirty="0">
                <a:solidFill>
                  <a:srgbClr val="B4425D"/>
                </a:solidFill>
              </a:rPr>
              <a:t>Futures “Basis Trades”</a:t>
            </a:r>
            <a:endParaRPr lang="en-US" altLang="en-US" sz="1400" b="1" dirty="0">
              <a:solidFill>
                <a:srgbClr val="B4425D"/>
              </a:solidFill>
            </a:endParaRPr>
          </a:p>
        </p:txBody>
      </p:sp>
      <p:sp>
        <p:nvSpPr>
          <p:cNvPr id="12291" name="Content Placeholder 2"/>
          <p:cNvSpPr>
            <a:spLocks noGrp="1"/>
          </p:cNvSpPr>
          <p:nvPr>
            <p:ph idx="1"/>
          </p:nvPr>
        </p:nvSpPr>
        <p:spPr>
          <a:xfrm>
            <a:off x="457200" y="1143000"/>
            <a:ext cx="8229600" cy="1965960"/>
          </a:xfrm>
        </p:spPr>
        <p:txBody>
          <a:bodyPr/>
          <a:lstStyle/>
          <a:p>
            <a:pPr marL="285750" indent="-285750">
              <a:lnSpc>
                <a:spcPct val="100000"/>
              </a:lnSpc>
              <a:spcBef>
                <a:spcPts val="0"/>
              </a:spcBef>
              <a:buFont typeface="Wingdings" panose="05000000000000000000" pitchFamily="2" charset="2"/>
              <a:buChar char="Ø"/>
            </a:pPr>
            <a:r>
              <a:rPr lang="en-US" altLang="en-US" dirty="0"/>
              <a:t>Normally, </a:t>
            </a:r>
            <a:r>
              <a:rPr lang="en-US" dirty="0"/>
              <a:t>when futures diverge from the notes underlying them, investors can buy the “cheap” bonds and sell the futures to pocket the difference. </a:t>
            </a:r>
          </a:p>
          <a:p>
            <a:pPr>
              <a:lnSpc>
                <a:spcPct val="100000"/>
              </a:lnSpc>
              <a:spcBef>
                <a:spcPts val="0"/>
              </a:spcBef>
              <a:buNone/>
            </a:pPr>
            <a:endParaRPr lang="en-US" dirty="0"/>
          </a:p>
          <a:p>
            <a:pPr marL="285750" indent="-285750">
              <a:lnSpc>
                <a:spcPct val="100000"/>
              </a:lnSpc>
              <a:spcBef>
                <a:spcPts val="0"/>
              </a:spcBef>
              <a:buFont typeface="Wingdings" panose="05000000000000000000" pitchFamily="2" charset="2"/>
              <a:buChar char="Ø"/>
            </a:pPr>
            <a:r>
              <a:rPr lang="en-US" dirty="0"/>
              <a:t>Because spreads are usually tiny, funds </a:t>
            </a:r>
            <a:r>
              <a:rPr lang="en-US" u="sng" dirty="0"/>
              <a:t>repo</a:t>
            </a:r>
            <a:r>
              <a:rPr lang="en-US" dirty="0"/>
              <a:t> the treasuries to fund larger positions</a:t>
            </a:r>
          </a:p>
          <a:p>
            <a:pPr lvl="3">
              <a:lnSpc>
                <a:spcPct val="100000"/>
              </a:lnSpc>
              <a:spcBef>
                <a:spcPts val="0"/>
              </a:spcBef>
              <a:buFont typeface="Symbol" pitchFamily="2" charset="2"/>
              <a:buChar char="Þ"/>
            </a:pPr>
            <a:r>
              <a:rPr lang="en-US" dirty="0"/>
              <a:t>leverage to boost returns</a:t>
            </a:r>
          </a:p>
          <a:p>
            <a:pPr lvl="1">
              <a:lnSpc>
                <a:spcPct val="100000"/>
              </a:lnSpc>
              <a:spcBef>
                <a:spcPts val="0"/>
              </a:spcBef>
            </a:pPr>
            <a:endParaRPr lang="en-US" dirty="0"/>
          </a:p>
          <a:p>
            <a:pPr lvl="1">
              <a:lnSpc>
                <a:spcPct val="100000"/>
              </a:lnSpc>
              <a:spcBef>
                <a:spcPts val="0"/>
              </a:spcBef>
            </a:pPr>
            <a:r>
              <a:rPr lang="en-US" dirty="0"/>
              <a:t>BUT, taking on leverage to boost returns means taking on greater risk</a:t>
            </a:r>
          </a:p>
        </p:txBody>
      </p:sp>
      <p:sp>
        <p:nvSpPr>
          <p:cNvPr id="9" name="TextBox 8">
            <a:extLst>
              <a:ext uri="{FF2B5EF4-FFF2-40B4-BE49-F238E27FC236}">
                <a16:creationId xmlns:a16="http://schemas.microsoft.com/office/drawing/2014/main" id="{CB0E07CF-EB0C-B74F-B66C-D889ABD949A6}"/>
              </a:ext>
            </a:extLst>
          </p:cNvPr>
          <p:cNvSpPr txBox="1"/>
          <p:nvPr/>
        </p:nvSpPr>
        <p:spPr>
          <a:xfrm>
            <a:off x="655546" y="4892040"/>
            <a:ext cx="7711214" cy="1292662"/>
          </a:xfrm>
          <a:prstGeom prst="rect">
            <a:avLst/>
          </a:prstGeom>
          <a:noFill/>
        </p:spPr>
        <p:txBody>
          <a:bodyPr wrap="none" lIns="0" tIns="0" rIns="0" bIns="0" rtlCol="0">
            <a:spAutoFit/>
          </a:bodyPr>
          <a:lstStyle/>
          <a:p>
            <a:r>
              <a:rPr lang="en-US" sz="1400" u="sng" dirty="0"/>
              <a:t>”Repo” (Re Purchase Agreement)</a:t>
            </a:r>
          </a:p>
          <a:p>
            <a:r>
              <a:rPr lang="en-US" sz="1400" dirty="0"/>
              <a:t>If Party A owns treasuries, and executes an ”overnight repo” with Party B:</a:t>
            </a:r>
          </a:p>
          <a:p>
            <a:pPr marL="285750" indent="-285750">
              <a:buFontTx/>
              <a:buChar char="-"/>
            </a:pPr>
            <a:r>
              <a:rPr lang="en-US" sz="1400" dirty="0"/>
              <a:t>Party A sells the treasuries to Party B and is obligated to buy the Treasuries back the next day</a:t>
            </a:r>
          </a:p>
          <a:p>
            <a:pPr marL="285750" indent="-285750">
              <a:buFontTx/>
              <a:buChar char="-"/>
            </a:pPr>
            <a:r>
              <a:rPr lang="en-US" sz="1400" dirty="0"/>
              <a:t>Party B lends cash to Party A and receives that cash plus interest the next day</a:t>
            </a:r>
          </a:p>
          <a:p>
            <a:pPr marL="285750" indent="-285750">
              <a:buFontTx/>
              <a:buChar char="-"/>
            </a:pPr>
            <a:endParaRPr lang="en-US" sz="1400" dirty="0"/>
          </a:p>
          <a:p>
            <a:r>
              <a:rPr lang="en-US" sz="1400" dirty="0"/>
              <a:t>Party B has thereby executed a “reverse repo” with Party A</a:t>
            </a:r>
          </a:p>
        </p:txBody>
      </p:sp>
    </p:spTree>
    <p:extLst>
      <p:ext uri="{BB962C8B-B14F-4D97-AF65-F5344CB8AC3E}">
        <p14:creationId xmlns:p14="http://schemas.microsoft.com/office/powerpoint/2010/main" val="250580714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5D6900-829E-414B-936F-70E8D7AD71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2556722"/>
            <a:ext cx="7196328" cy="3754085"/>
          </a:xfrm>
          <a:prstGeom prst="rect">
            <a:avLst/>
          </a:prstGeom>
        </p:spPr>
      </p:pic>
      <p:sp>
        <p:nvSpPr>
          <p:cNvPr id="12290" name="Title 1"/>
          <p:cNvSpPr>
            <a:spLocks noGrp="1"/>
          </p:cNvSpPr>
          <p:nvPr>
            <p:ph type="title"/>
          </p:nvPr>
        </p:nvSpPr>
        <p:spPr>
          <a:xfrm>
            <a:off x="457200" y="274320"/>
            <a:ext cx="8220456" cy="307777"/>
          </a:xfrm>
        </p:spPr>
        <p:txBody>
          <a:bodyPr/>
          <a:lstStyle/>
          <a:p>
            <a:r>
              <a:rPr lang="en-US" altLang="en-US" dirty="0">
                <a:solidFill>
                  <a:srgbClr val="B4425D"/>
                </a:solidFill>
              </a:rPr>
              <a:t>Market Insights</a:t>
            </a:r>
            <a:r>
              <a:rPr lang="en-US" altLang="en-US" b="1" dirty="0">
                <a:solidFill>
                  <a:srgbClr val="B4425D"/>
                </a:solidFill>
              </a:rPr>
              <a:t>: Treasury Futures “Basis Trades” (</a:t>
            </a:r>
            <a:r>
              <a:rPr lang="en-US" altLang="en-US" b="0" dirty="0">
                <a:solidFill>
                  <a:srgbClr val="FFC000"/>
                </a:solidFill>
              </a:rPr>
              <a:t>March</a:t>
            </a:r>
            <a:r>
              <a:rPr lang="en-US" altLang="en-US" b="1" dirty="0">
                <a:solidFill>
                  <a:srgbClr val="FFC000"/>
                </a:solidFill>
              </a:rPr>
              <a:t> 2020</a:t>
            </a:r>
            <a:r>
              <a:rPr lang="en-US" altLang="en-US" b="1" dirty="0">
                <a:solidFill>
                  <a:srgbClr val="B4425D"/>
                </a:solidFill>
              </a:rPr>
              <a:t>)</a:t>
            </a:r>
            <a:endParaRPr lang="en-US" altLang="en-US" sz="1400" b="1" dirty="0">
              <a:solidFill>
                <a:srgbClr val="B4425D"/>
              </a:solidFill>
            </a:endParaRPr>
          </a:p>
        </p:txBody>
      </p:sp>
      <p:sp>
        <p:nvSpPr>
          <p:cNvPr id="12291" name="Content Placeholder 2"/>
          <p:cNvSpPr>
            <a:spLocks noGrp="1"/>
          </p:cNvSpPr>
          <p:nvPr>
            <p:ph idx="1"/>
          </p:nvPr>
        </p:nvSpPr>
        <p:spPr>
          <a:xfrm>
            <a:off x="457200" y="1143000"/>
            <a:ext cx="8229600" cy="1411597"/>
          </a:xfrm>
        </p:spPr>
        <p:txBody>
          <a:bodyPr/>
          <a:lstStyle/>
          <a:p>
            <a:pPr marL="285750" indent="-285750">
              <a:lnSpc>
                <a:spcPct val="100000"/>
              </a:lnSpc>
              <a:spcBef>
                <a:spcPts val="0"/>
              </a:spcBef>
              <a:buFont typeface="Wingdings" pitchFamily="2" charset="2"/>
              <a:buChar char="Ø"/>
            </a:pPr>
            <a:r>
              <a:rPr lang="en-US" dirty="0"/>
              <a:t>In mid-March 2020, as investors rushed to buy treasuries, they were able to get better execution in the futures market, as they were more liquid than the underlying treasuries, so spreads vs cash bonds widened out.</a:t>
            </a:r>
          </a:p>
          <a:p>
            <a:pPr marL="285750" indent="-285750">
              <a:lnSpc>
                <a:spcPct val="100000"/>
              </a:lnSpc>
              <a:spcBef>
                <a:spcPts val="0"/>
              </a:spcBef>
              <a:buFont typeface="Wingdings" pitchFamily="2" charset="2"/>
              <a:buChar char="Ø"/>
            </a:pPr>
            <a:r>
              <a:rPr lang="en-US" dirty="0"/>
              <a:t>Traders with “basis trades” had to post margin, so they closed out positions to reduce risk and reduce the margining requirements (by buying treasury futures, selling bonds), w</a:t>
            </a:r>
            <a:r>
              <a:rPr lang="en-US" altLang="en-US" dirty="0"/>
              <a:t>hich exacerbated the situation</a:t>
            </a:r>
          </a:p>
          <a:p>
            <a:pPr>
              <a:lnSpc>
                <a:spcPct val="100000"/>
              </a:lnSpc>
              <a:spcBef>
                <a:spcPts val="0"/>
              </a:spcBef>
              <a:buNone/>
            </a:pPr>
            <a:endParaRPr lang="en-US" altLang="en-US" dirty="0"/>
          </a:p>
        </p:txBody>
      </p:sp>
      <p:sp>
        <p:nvSpPr>
          <p:cNvPr id="8" name="TextBox 7">
            <a:extLst>
              <a:ext uri="{FF2B5EF4-FFF2-40B4-BE49-F238E27FC236}">
                <a16:creationId xmlns:a16="http://schemas.microsoft.com/office/drawing/2014/main" id="{A630B76E-1AF0-5942-B3CF-3F272EFC4D99}"/>
              </a:ext>
            </a:extLst>
          </p:cNvPr>
          <p:cNvSpPr txBox="1"/>
          <p:nvPr/>
        </p:nvSpPr>
        <p:spPr>
          <a:xfrm>
            <a:off x="960120" y="6492240"/>
            <a:ext cx="7851060" cy="369332"/>
          </a:xfrm>
          <a:prstGeom prst="rect">
            <a:avLst/>
          </a:prstGeom>
          <a:noFill/>
        </p:spPr>
        <p:txBody>
          <a:bodyPr wrap="none" lIns="0" tIns="0" rIns="0" bIns="0" rtlCol="0">
            <a:spAutoFit/>
          </a:bodyPr>
          <a:lstStyle/>
          <a:p>
            <a:r>
              <a:rPr lang="en-US" sz="1200" dirty="0"/>
              <a:t>Stephen Spratt, Bloomberg, March 17 “How a Little Known Trade Upended the U.S. Treasury Market</a:t>
            </a:r>
            <a:r>
              <a:rPr lang="en-US" sz="1000" dirty="0"/>
              <a:t>“</a:t>
            </a:r>
          </a:p>
          <a:p>
            <a:r>
              <a:rPr lang="en-US" sz="1200" dirty="0">
                <a:hlinkClick r:id="rId3"/>
              </a:rPr>
              <a:t>https://www.bloomberg.com/news/articles/2020-03-17/treasury-futures-domino-that-helped-drive-fed-s-5-trillion-repo</a:t>
            </a:r>
            <a:endParaRPr lang="en-US" sz="1200" dirty="0"/>
          </a:p>
        </p:txBody>
      </p:sp>
      <p:sp>
        <p:nvSpPr>
          <p:cNvPr id="6" name="Rectangle 5">
            <a:extLst>
              <a:ext uri="{FF2B5EF4-FFF2-40B4-BE49-F238E27FC236}">
                <a16:creationId xmlns:a16="http://schemas.microsoft.com/office/drawing/2014/main" id="{D46FFA2E-5979-9B43-9F7C-900EC9891D91}"/>
              </a:ext>
            </a:extLst>
          </p:cNvPr>
          <p:cNvSpPr/>
          <p:nvPr/>
        </p:nvSpPr>
        <p:spPr>
          <a:xfrm>
            <a:off x="1051560" y="2514600"/>
            <a:ext cx="6537960" cy="228600"/>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052773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4425D"/>
                </a:solidFill>
              </a:rPr>
              <a:t>Market Insights: on-the-run vs off-the-run spreads (</a:t>
            </a:r>
            <a:r>
              <a:rPr lang="en-US" b="0" dirty="0">
                <a:solidFill>
                  <a:srgbClr val="FFC000"/>
                </a:solidFill>
              </a:rPr>
              <a:t>March</a:t>
            </a:r>
            <a:r>
              <a:rPr lang="en-US" dirty="0">
                <a:solidFill>
                  <a:srgbClr val="FFC000"/>
                </a:solidFill>
              </a:rPr>
              <a:t> 2020</a:t>
            </a:r>
            <a:r>
              <a:rPr lang="en-US" dirty="0">
                <a:solidFill>
                  <a:srgbClr val="B4425D"/>
                </a:solidFill>
              </a:rPr>
              <a:t>)</a:t>
            </a:r>
          </a:p>
        </p:txBody>
      </p:sp>
      <p:sp>
        <p:nvSpPr>
          <p:cNvPr id="3" name="Content Placeholder 2"/>
          <p:cNvSpPr>
            <a:spLocks noGrp="1"/>
          </p:cNvSpPr>
          <p:nvPr>
            <p:ph idx="1"/>
          </p:nvPr>
        </p:nvSpPr>
        <p:spPr>
          <a:xfrm>
            <a:off x="457197" y="1554162"/>
            <a:ext cx="8220456" cy="4983798"/>
          </a:xfrm>
        </p:spPr>
        <p:txBody>
          <a:bodyPr>
            <a:normAutofit lnSpcReduction="10000"/>
          </a:bodyPr>
          <a:lstStyle/>
          <a:p>
            <a:pPr lvl="1">
              <a:spcBef>
                <a:spcPts val="0"/>
              </a:spcBef>
            </a:pPr>
            <a:r>
              <a:rPr lang="en-US" dirty="0"/>
              <a:t>When investors (REITs, Hedge Funds) were liquidating their assets, including Treasuries and Pass Throughs, the decline in bond prices </a:t>
            </a:r>
            <a:r>
              <a:rPr lang="en-US" dirty="0">
                <a:solidFill>
                  <a:srgbClr val="FFC000"/>
                </a:solidFill>
              </a:rPr>
              <a:t>caused off the run Treasuries* and TBA prices to fall</a:t>
            </a:r>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r>
              <a:rPr lang="en-US" dirty="0"/>
              <a:t>To help stabilize the markets, the Federal Reserve Bank (FRB) bought Treasuries and Pass Throughs</a:t>
            </a:r>
          </a:p>
          <a:p>
            <a:pPr lvl="2">
              <a:spcBef>
                <a:spcPts val="0"/>
              </a:spcBef>
            </a:pPr>
            <a:r>
              <a:rPr lang="en-US" dirty="0"/>
              <a:t>Caused interest rates to fall and </a:t>
            </a:r>
            <a:r>
              <a:rPr lang="en-US" b="1" dirty="0">
                <a:solidFill>
                  <a:srgbClr val="92D050"/>
                </a:solidFill>
              </a:rPr>
              <a:t>bond and MBS prices to rise</a:t>
            </a:r>
          </a:p>
        </p:txBody>
      </p:sp>
      <p:pic>
        <p:nvPicPr>
          <p:cNvPr id="7" name="Picture 6">
            <a:extLst>
              <a:ext uri="{FF2B5EF4-FFF2-40B4-BE49-F238E27FC236}">
                <a16:creationId xmlns:a16="http://schemas.microsoft.com/office/drawing/2014/main" id="{B749E23C-822A-6B41-89FA-4B58457F9C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790" y="2148840"/>
            <a:ext cx="7386823" cy="3610240"/>
          </a:xfrm>
          <a:prstGeom prst="rect">
            <a:avLst/>
          </a:prstGeom>
        </p:spPr>
      </p:pic>
      <p:sp>
        <p:nvSpPr>
          <p:cNvPr id="9" name="TextBox 8">
            <a:extLst>
              <a:ext uri="{FF2B5EF4-FFF2-40B4-BE49-F238E27FC236}">
                <a16:creationId xmlns:a16="http://schemas.microsoft.com/office/drawing/2014/main" id="{E314E716-EAF7-DE43-BB6E-6FB18C8803EC}"/>
              </a:ext>
            </a:extLst>
          </p:cNvPr>
          <p:cNvSpPr txBox="1"/>
          <p:nvPr/>
        </p:nvSpPr>
        <p:spPr>
          <a:xfrm>
            <a:off x="548640" y="6537960"/>
            <a:ext cx="6495817" cy="184666"/>
          </a:xfrm>
          <a:prstGeom prst="rect">
            <a:avLst/>
          </a:prstGeom>
          <a:noFill/>
        </p:spPr>
        <p:txBody>
          <a:bodyPr wrap="none" lIns="0" tIns="0" rIns="0" bIns="0" rtlCol="0">
            <a:spAutoFit/>
          </a:bodyPr>
          <a:lstStyle/>
          <a:p>
            <a:pPr fontAlgn="base"/>
            <a:r>
              <a:rPr lang="en-US" sz="1200" dirty="0"/>
              <a:t>* more liquid current bonds are known as “on-the-runs” vs older so-called “off-the-run” securities</a:t>
            </a:r>
          </a:p>
        </p:txBody>
      </p:sp>
      <p:sp>
        <p:nvSpPr>
          <p:cNvPr id="4" name="Rectangle 3">
            <a:extLst>
              <a:ext uri="{FF2B5EF4-FFF2-40B4-BE49-F238E27FC236}">
                <a16:creationId xmlns:a16="http://schemas.microsoft.com/office/drawing/2014/main" id="{E33AE1B0-2842-A24F-B94D-8D0176F94529}"/>
              </a:ext>
            </a:extLst>
          </p:cNvPr>
          <p:cNvSpPr/>
          <p:nvPr/>
        </p:nvSpPr>
        <p:spPr>
          <a:xfrm>
            <a:off x="822960" y="2393217"/>
            <a:ext cx="3520440" cy="228600"/>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a:extLst>
              <a:ext uri="{FF2B5EF4-FFF2-40B4-BE49-F238E27FC236}">
                <a16:creationId xmlns:a16="http://schemas.microsoft.com/office/drawing/2014/main" id="{E1FC4E00-B155-3D4C-8E14-A5C0D44B0056}"/>
              </a:ext>
            </a:extLst>
          </p:cNvPr>
          <p:cNvSpPr/>
          <p:nvPr/>
        </p:nvSpPr>
        <p:spPr>
          <a:xfrm rot="10800000">
            <a:off x="4276760" y="244540"/>
            <a:ext cx="5415880" cy="5030677"/>
          </a:xfrm>
          <a:prstGeom prst="arc">
            <a:avLst>
              <a:gd name="adj1" fmla="val 16200000"/>
              <a:gd name="adj2" fmla="val 161562"/>
            </a:avLst>
          </a:prstGeom>
          <a:ln w="19050">
            <a:solidFill>
              <a:srgbClr val="FFC000"/>
            </a:solidFill>
            <a:prstDash val="dash"/>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326620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8" end="1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4425D"/>
                </a:solidFill>
              </a:rPr>
              <a:t>Market Insights: on-the-run vs off-the-run spreads (</a:t>
            </a:r>
            <a:r>
              <a:rPr lang="en-US" dirty="0">
                <a:solidFill>
                  <a:srgbClr val="FFC000"/>
                </a:solidFill>
              </a:rPr>
              <a:t>2020</a:t>
            </a:r>
            <a:r>
              <a:rPr lang="en-US" b="0" dirty="0"/>
              <a:t> to </a:t>
            </a:r>
            <a:r>
              <a:rPr lang="en-US" dirty="0">
                <a:solidFill>
                  <a:srgbClr val="92D050"/>
                </a:solidFill>
              </a:rPr>
              <a:t>2023</a:t>
            </a:r>
            <a:r>
              <a:rPr lang="en-US" dirty="0">
                <a:solidFill>
                  <a:srgbClr val="B4425D"/>
                </a:solidFill>
              </a:rPr>
              <a:t>)</a:t>
            </a:r>
          </a:p>
        </p:txBody>
      </p:sp>
      <p:sp>
        <p:nvSpPr>
          <p:cNvPr id="3" name="Content Placeholder 2"/>
          <p:cNvSpPr>
            <a:spLocks noGrp="1"/>
          </p:cNvSpPr>
          <p:nvPr>
            <p:ph idx="1"/>
          </p:nvPr>
        </p:nvSpPr>
        <p:spPr>
          <a:xfrm>
            <a:off x="457197" y="1554162"/>
            <a:ext cx="8220456" cy="4709477"/>
          </a:xfrm>
        </p:spPr>
        <p:txBody>
          <a:bodyPr>
            <a:normAutofit/>
          </a:bodyPr>
          <a:lstStyle/>
          <a:p>
            <a:pPr lvl="1">
              <a:spcBef>
                <a:spcPts val="0"/>
              </a:spcBef>
            </a:pPr>
            <a:r>
              <a:rPr lang="en-US" dirty="0"/>
              <a:t>On-the-run vs off-the-run spreads widened in 2023, but not as much as in 2020</a:t>
            </a:r>
          </a:p>
          <a:p>
            <a:pPr lvl="2">
              <a:spcBef>
                <a:spcPts val="0"/>
              </a:spcBef>
            </a:pPr>
            <a:endParaRPr lang="en-US" i="1" dirty="0"/>
          </a:p>
          <a:p>
            <a:pPr lvl="1">
              <a:spcBef>
                <a:spcPts val="0"/>
              </a:spcBef>
            </a:pPr>
            <a:endParaRPr lang="en-US" i="1" dirty="0"/>
          </a:p>
          <a:p>
            <a:pPr lvl="1">
              <a:spcBef>
                <a:spcPts val="0"/>
              </a:spcBef>
            </a:pPr>
            <a:endParaRPr lang="en-US" dirty="0"/>
          </a:p>
        </p:txBody>
      </p:sp>
      <p:pic>
        <p:nvPicPr>
          <p:cNvPr id="6" name="Picture 5">
            <a:extLst>
              <a:ext uri="{FF2B5EF4-FFF2-40B4-BE49-F238E27FC236}">
                <a16:creationId xmlns:a16="http://schemas.microsoft.com/office/drawing/2014/main" id="{17329362-C74E-834E-89B1-69891065EC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880" y="1783080"/>
            <a:ext cx="7050259" cy="4552319"/>
          </a:xfrm>
          <a:prstGeom prst="rect">
            <a:avLst/>
          </a:prstGeom>
        </p:spPr>
      </p:pic>
      <p:sp>
        <p:nvSpPr>
          <p:cNvPr id="11" name="Rectangle 10">
            <a:extLst>
              <a:ext uri="{FF2B5EF4-FFF2-40B4-BE49-F238E27FC236}">
                <a16:creationId xmlns:a16="http://schemas.microsoft.com/office/drawing/2014/main" id="{440FF5D0-4DAD-8F42-B32A-27B7D23D4FCD}"/>
              </a:ext>
            </a:extLst>
          </p:cNvPr>
          <p:cNvSpPr/>
          <p:nvPr/>
        </p:nvSpPr>
        <p:spPr>
          <a:xfrm>
            <a:off x="457196" y="6550223"/>
            <a:ext cx="7452363" cy="276999"/>
          </a:xfrm>
          <a:prstGeom prst="rect">
            <a:avLst/>
          </a:prstGeom>
        </p:spPr>
        <p:txBody>
          <a:bodyPr wrap="square">
            <a:spAutoFit/>
          </a:bodyPr>
          <a:lstStyle/>
          <a:p>
            <a:r>
              <a:rPr lang="en-US" sz="1200" dirty="0"/>
              <a:t>Source: </a:t>
            </a:r>
            <a:r>
              <a:rPr lang="en-US" sz="1200" dirty="0">
                <a:hlinkClick r:id="rId3"/>
              </a:rPr>
              <a:t>https://www.ft.com/content/5b5dacde-1a59-499b-acfd-e9a856b43255</a:t>
            </a:r>
            <a:endParaRPr lang="en-US" sz="1200" dirty="0"/>
          </a:p>
        </p:txBody>
      </p:sp>
    </p:spTree>
    <p:extLst>
      <p:ext uri="{BB962C8B-B14F-4D97-AF65-F5344CB8AC3E}">
        <p14:creationId xmlns:p14="http://schemas.microsoft.com/office/powerpoint/2010/main" val="4204996551"/>
      </p:ext>
    </p:extLst>
  </p:cSld>
  <p:clrMapOvr>
    <a:masterClrMapping/>
  </p:clrMapOvr>
  <p:transition spd="med">
    <p:wipe dir="r"/>
  </p:transition>
</p:sld>
</file>

<file path=ppt/theme/theme1.xml><?xml version="1.0" encoding="utf-8"?>
<a:theme xmlns:a="http://schemas.openxmlformats.org/drawingml/2006/main" name="1_All-Purpose_RiskReporting">
  <a:themeElements>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fontScheme name="Firmwid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200" dirty="0" smtClean="0"/>
        </a:defPPr>
      </a:lstStyle>
    </a:txDef>
  </a:objectDefaults>
  <a:extraClrSchemeLst>
    <a:extraClrScheme>
      <a:clrScheme name="!Firmwide - AUDITORIUM">
        <a:dk1>
          <a:srgbClr val="FFFFFF"/>
        </a:dk1>
        <a:lt1>
          <a:srgbClr val="004176"/>
        </a:lt1>
        <a:dk2>
          <a:srgbClr val="A7D7FF"/>
        </a:dk2>
        <a:lt2>
          <a:srgbClr val="A9A9A9"/>
        </a:lt2>
        <a:accent1>
          <a:srgbClr val="0095D0"/>
        </a:accent1>
        <a:accent2>
          <a:srgbClr val="4BCCFF"/>
        </a:accent2>
        <a:accent3>
          <a:srgbClr val="6769B5"/>
        </a:accent3>
        <a:accent4>
          <a:srgbClr val="3BC3A3"/>
        </a:accent4>
        <a:accent5>
          <a:srgbClr val="D0B86A"/>
        </a:accent5>
        <a:accent6>
          <a:srgbClr val="93959B"/>
        </a:accent6>
        <a:hlink>
          <a:srgbClr val="50CEFF"/>
        </a:hlink>
        <a:folHlink>
          <a:srgbClr val="A2A2A2"/>
        </a:folHlink>
      </a:clrScheme>
    </a:extraClrScheme>
    <a:extraClrScheme>
      <a:clrScheme name="!Firmwide - ALL PURPOSE">
        <a:dk1>
          <a:srgbClr val="000000"/>
        </a:dk1>
        <a:lt1>
          <a:srgbClr val="DEE1E6"/>
        </a:lt1>
        <a:dk2>
          <a:srgbClr val="97D0FF"/>
        </a:dk2>
        <a:lt2>
          <a:srgbClr val="A9A9A9"/>
        </a:lt2>
        <a:accent1>
          <a:srgbClr val="005AA4"/>
        </a:accent1>
        <a:accent2>
          <a:srgbClr val="00A1E2"/>
        </a:accent2>
        <a:accent3>
          <a:srgbClr val="6769B5"/>
        </a:accent3>
        <a:accent4>
          <a:srgbClr val="3BC3A3"/>
        </a:accent4>
        <a:accent5>
          <a:srgbClr val="D0B86A"/>
        </a:accent5>
        <a:accent6>
          <a:srgbClr val="93959B"/>
        </a:accent6>
        <a:hlink>
          <a:srgbClr val="50CEFF"/>
        </a:hlink>
        <a:folHlink>
          <a:srgbClr val="A2A2A2"/>
        </a:folHlink>
      </a:clrScheme>
    </a:extraClrScheme>
  </a:extraClrSchemeLst>
  <a:custClrLst>
    <a:custClr name="Green">
      <a:srgbClr val="2D8F78"/>
    </a:custClr>
    <a:custClr name="Teal">
      <a:srgbClr val="92DECC"/>
    </a:custClr>
    <a:custClr name="Purple">
      <a:srgbClr val="929BCA"/>
    </a:custClr>
    <a:custClr name="Light Purple">
      <a:srgbClr val="D5D9EB"/>
    </a:custClr>
    <a:custClr name="Maroon">
      <a:srgbClr val="B4425D"/>
    </a:custClr>
    <a:custClr name="Light Gold">
      <a:srgbClr val="E3D7AB"/>
    </a:custClr>
    <a:custClr name="Brown">
      <a:srgbClr val="C3842F"/>
    </a:custClr>
    <a:custClr name="Navy">
      <a:srgbClr val="003064"/>
    </a:custClr>
    <a:custClr name="Pie Border White">
      <a:srgbClr val="FFFFFF"/>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A47E69BE5DBB469FFBF1E2FC379215" ma:contentTypeVersion="0" ma:contentTypeDescription="Create a new document." ma:contentTypeScope="" ma:versionID="a1b58a6b5682982123dd14dc952d465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B649CB-D8E4-4FC8-A162-ACB192FF64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FD0722B-CA78-423C-A3E3-78F16BEFBEC9}">
  <ds:schemaRefs>
    <ds:schemaRef ds:uri="http://schemas.microsoft.com/sharepoint/v3/contenttype/forms"/>
  </ds:schemaRefs>
</ds:datastoreItem>
</file>

<file path=customXml/itemProps3.xml><?xml version="1.0" encoding="utf-8"?>
<ds:datastoreItem xmlns:ds="http://schemas.openxmlformats.org/officeDocument/2006/customXml" ds:itemID="{4B06A4DD-41A8-4170-8F63-F6995395B48B}">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schemas.microsoft.com/office/infopath/2007/PartnerControl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Firmwide Standard_2.11.16</Template>
  <TotalTime>0</TotalTime>
  <Words>4214</Words>
  <Application>Microsoft Office PowerPoint</Application>
  <PresentationFormat>全屏显示(4:3)</PresentationFormat>
  <Paragraphs>607</Paragraphs>
  <Slides>52</Slides>
  <Notes>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60" baseType="lpstr">
      <vt:lpstr>Arial</vt:lpstr>
      <vt:lpstr>Calibri</vt:lpstr>
      <vt:lpstr>Cambria Math</vt:lpstr>
      <vt:lpstr>Imprint MT Shadow</vt:lpstr>
      <vt:lpstr>Symbol</vt:lpstr>
      <vt:lpstr>Wingdings</vt:lpstr>
      <vt:lpstr>1_All-Purpose_RiskReporting</vt:lpstr>
      <vt:lpstr>Equation</vt:lpstr>
      <vt:lpstr>PowerPoint 演示文稿</vt:lpstr>
      <vt:lpstr>Topics</vt:lpstr>
      <vt:lpstr>Market Insights: Treasury trading volume (March 2020)</vt:lpstr>
      <vt:lpstr>Market Insights: Treasury trading volume (March 2023)</vt:lpstr>
      <vt:lpstr>Market Insights: bid-ask spreads (2020 to 2023)</vt:lpstr>
      <vt:lpstr>Market Insights: Treasury Futures “Basis Trades”</vt:lpstr>
      <vt:lpstr>Market Insights: Treasury Futures “Basis Trades” (March 2020)</vt:lpstr>
      <vt:lpstr>Market Insights: on-the-run vs off-the-run spreads (March 2020)</vt:lpstr>
      <vt:lpstr>Market Insights: on-the-run vs off-the-run spreads (2020 to 2023)</vt:lpstr>
      <vt:lpstr>Homework review</vt:lpstr>
      <vt:lpstr>More about Agency Pass-throughs</vt:lpstr>
      <vt:lpstr>Agency G-fees</vt:lpstr>
      <vt:lpstr>Agency G-fees</vt:lpstr>
      <vt:lpstr>Conforming Loans</vt:lpstr>
      <vt:lpstr>TBAs (“To Be Announced”)</vt:lpstr>
      <vt:lpstr>Coupon Stack</vt:lpstr>
      <vt:lpstr>“Rate Lock” interest rate risk</vt:lpstr>
      <vt:lpstr>How a Mortgage Originator uses TBAs to hedge interest rate risk</vt:lpstr>
      <vt:lpstr>TBAs – how counterparty credit risk is mitigated</vt:lpstr>
      <vt:lpstr>TBAs vs Mortgages -- Funding risk! </vt:lpstr>
      <vt:lpstr>REITs liquidating positions</vt:lpstr>
      <vt:lpstr>Specified Pools (similar to TBAs, but with more information)</vt:lpstr>
      <vt:lpstr>TBAs vs Specified Pools</vt:lpstr>
      <vt:lpstr>Valuation (ignoring the impact of prepayment)</vt:lpstr>
      <vt:lpstr>1) Simple: IRR or YTM approach</vt:lpstr>
      <vt:lpstr>Simple: Explanation of Equivalent Yields</vt:lpstr>
      <vt:lpstr>Simple: Nominal Spread</vt:lpstr>
      <vt:lpstr>Simple Nominal Spread Shortcoming: Shape of the Yield Curve</vt:lpstr>
      <vt:lpstr>Simple Nominal Spread Shortcoming: Interpolate the Yield Curve</vt:lpstr>
      <vt:lpstr>Simple Nominal Spread shortcoming: Shape of the Yield Curve</vt:lpstr>
      <vt:lpstr>2) More sophisticated: Cash Flow Spread or Static Spread</vt:lpstr>
      <vt:lpstr>Risk Sensitivities (ignoring the impact of prepayment)</vt:lpstr>
      <vt:lpstr>Modified Duration</vt:lpstr>
      <vt:lpstr>Modified Duration and Convexity</vt:lpstr>
      <vt:lpstr>Prepayment and Curtailment</vt:lpstr>
      <vt:lpstr>Curtailment</vt:lpstr>
      <vt:lpstr>Prepayment Measures</vt:lpstr>
      <vt:lpstr>Clarification of “unscheduled” principal payments</vt:lpstr>
      <vt:lpstr>PSA Prepayment Vector</vt:lpstr>
      <vt:lpstr>Effect of prepayment on WAL</vt:lpstr>
      <vt:lpstr>The Impact of Interest Rates on Prepayment and on Convexity</vt:lpstr>
      <vt:lpstr>Additional factors that affect prepayment speeds</vt:lpstr>
      <vt:lpstr>Comparison of Prepay Vectors</vt:lpstr>
      <vt:lpstr>Comparison of Prepay Vectors</vt:lpstr>
      <vt:lpstr>Mortgage Rates –National averages March 2024 (30 year fixed)</vt:lpstr>
      <vt:lpstr>Mortgage Rates –National averages March 2024 (15 year fixed)</vt:lpstr>
      <vt:lpstr>Homework</vt:lpstr>
      <vt:lpstr>Appendix</vt:lpstr>
      <vt:lpstr>Simple vs More Sophisticated: YTM versus Z-Spread</vt:lpstr>
      <vt:lpstr>Comparing the Alternatives – Z-Spread</vt:lpstr>
      <vt:lpstr>APPENDIX: Amounts Issued</vt:lpstr>
      <vt:lpstr>Amounts Issued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2023-04-08T16:58:30Z</cp:lastPrinted>
  <dcterms:created xsi:type="dcterms:W3CDTF">2015-09-18T18:04:59Z</dcterms:created>
  <dcterms:modified xsi:type="dcterms:W3CDTF">2024-05-12T22:20:12Z</dcterms:modified>
  <cp:contentStatus>Revised February 10, 2016</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0x0101000EA47E69BE5DBB469FFBF1E2FC379215</vt:lpwstr>
  </property>
</Properties>
</file>